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34f7aabc894e86" /><Relationship Type="http://schemas.openxmlformats.org/officeDocument/2006/relationships/extended-properties" Target="/docProps/app.xml" Id="Re8edcd5911914ad4" /><Relationship Type="http://schemas.openxmlformats.org/officeDocument/2006/relationships/officeDocument" Target="/ppt/presentation.xml" Id="R4008b0ad8b4b41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3a0e09e63847be"/>
  </p:sldMasterIdLst>
  <p:notesMasterIdLst>
    <p:notesMasterId xmlns:r="http://schemas.openxmlformats.org/officeDocument/2006/relationships" r:id="R9e797244f1b04c34"/>
  </p:notesMasterIdLst>
  <p:sldIdLst>
    <p:sldId xmlns:r="http://schemas.openxmlformats.org/officeDocument/2006/relationships" id="256" r:id="R207260931123479a"/>
    <p:sldId xmlns:r="http://schemas.openxmlformats.org/officeDocument/2006/relationships" id="257" r:id="R90dd7b0ee92d42f4"/>
    <p:sldId xmlns:r="http://schemas.openxmlformats.org/officeDocument/2006/relationships" id="258" r:id="R1b7a697065e043e9"/>
    <p:sldId xmlns:r="http://schemas.openxmlformats.org/officeDocument/2006/relationships" id="259" r:id="R3b5dcb4caca9428a"/>
    <p:sldId xmlns:r="http://schemas.openxmlformats.org/officeDocument/2006/relationships" id="260" r:id="R9df5dc4aad3d42ea"/>
    <p:sldId xmlns:r="http://schemas.openxmlformats.org/officeDocument/2006/relationships" id="261" r:id="Rbf04b030c6464cbc"/>
    <p:sldId xmlns:r="http://schemas.openxmlformats.org/officeDocument/2006/relationships" id="262" r:id="R8ea3080b1d234021"/>
    <p:sldId xmlns:r="http://schemas.openxmlformats.org/officeDocument/2006/relationships" id="263" r:id="R1150fb66660d438b"/>
    <p:sldId xmlns:r="http://schemas.openxmlformats.org/officeDocument/2006/relationships" id="264" r:id="R40c30fe05db34272"/>
    <p:sldId xmlns:r="http://schemas.openxmlformats.org/officeDocument/2006/relationships" id="265" r:id="R18d1554b77104873"/>
    <p:sldId xmlns:r="http://schemas.openxmlformats.org/officeDocument/2006/relationships" id="266" r:id="R374b9d4fc17d4b98"/>
    <p:sldId xmlns:r="http://schemas.openxmlformats.org/officeDocument/2006/relationships" id="267" r:id="R8d56e5dfbabe422d"/>
    <p:sldId xmlns:r="http://schemas.openxmlformats.org/officeDocument/2006/relationships" id="268" r:id="R638920926b38402c"/>
    <p:sldId xmlns:r="http://schemas.openxmlformats.org/officeDocument/2006/relationships" id="269" r:id="R4082565589224280"/>
    <p:sldId xmlns:r="http://schemas.openxmlformats.org/officeDocument/2006/relationships" id="270" r:id="Ra61e08cc49ea4fcc"/>
    <p:sldId xmlns:r="http://schemas.openxmlformats.org/officeDocument/2006/relationships" id="271" r:id="Rf8d2cea0a2ac48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44caef81294f10" /><Relationship Type="http://schemas.openxmlformats.org/officeDocument/2006/relationships/slideMaster" Target="/ppt/slideMasters/slideMaster1.xml" Id="Rb03a0e09e63847be" /><Relationship Type="http://schemas.openxmlformats.org/officeDocument/2006/relationships/notesMaster" Target="/ppt/notesMasters/notesMaster1.xml" Id="R9e797244f1b04c34" /><Relationship Type="http://schemas.openxmlformats.org/officeDocument/2006/relationships/presProps" Target="/ppt/presProps.xml" Id="R20c15e67b5114f3b" /><Relationship Type="http://schemas.openxmlformats.org/officeDocument/2006/relationships/tableStyles" Target="/ppt/tableStyles.xml" Id="R8f297e892c8947c5" /><Relationship Type="http://schemas.openxmlformats.org/officeDocument/2006/relationships/slide" Target="/ppt/slides/slide1.xml" Id="R207260931123479a" /><Relationship Type="http://schemas.openxmlformats.org/officeDocument/2006/relationships/slide" Target="/ppt/slides/slide2.xml" Id="R90dd7b0ee92d42f4" /><Relationship Type="http://schemas.openxmlformats.org/officeDocument/2006/relationships/slide" Target="/ppt/slides/slide3.xml" Id="R1b7a697065e043e9" /><Relationship Type="http://schemas.openxmlformats.org/officeDocument/2006/relationships/slide" Target="/ppt/slides/slide4.xml" Id="R3b5dcb4caca9428a" /><Relationship Type="http://schemas.openxmlformats.org/officeDocument/2006/relationships/slide" Target="/ppt/slides/slide5.xml" Id="R9df5dc4aad3d42ea" /><Relationship Type="http://schemas.openxmlformats.org/officeDocument/2006/relationships/slide" Target="/ppt/slides/slide6.xml" Id="Rbf04b030c6464cbc" /><Relationship Type="http://schemas.openxmlformats.org/officeDocument/2006/relationships/slide" Target="/ppt/slides/slide7.xml" Id="R8ea3080b1d234021" /><Relationship Type="http://schemas.openxmlformats.org/officeDocument/2006/relationships/slide" Target="/ppt/slides/slide8.xml" Id="R1150fb66660d438b" /><Relationship Type="http://schemas.openxmlformats.org/officeDocument/2006/relationships/slide" Target="/ppt/slides/slide9.xml" Id="R40c30fe05db34272" /><Relationship Type="http://schemas.openxmlformats.org/officeDocument/2006/relationships/slide" Target="/ppt/slides/slide10.xml" Id="R18d1554b77104873" /><Relationship Type="http://schemas.openxmlformats.org/officeDocument/2006/relationships/slide" Target="/ppt/slides/slide11.xml" Id="R374b9d4fc17d4b98" /><Relationship Type="http://schemas.openxmlformats.org/officeDocument/2006/relationships/slide" Target="/ppt/slides/slide12.xml" Id="R8d56e5dfbabe422d" /><Relationship Type="http://schemas.openxmlformats.org/officeDocument/2006/relationships/slide" Target="/ppt/slides/slide13.xml" Id="R638920926b38402c" /><Relationship Type="http://schemas.openxmlformats.org/officeDocument/2006/relationships/slide" Target="/ppt/slides/slide14.xml" Id="R4082565589224280" /><Relationship Type="http://schemas.openxmlformats.org/officeDocument/2006/relationships/slide" Target="/ppt/slides/slide15.xml" Id="Ra61e08cc49ea4fcc" /><Relationship Type="http://schemas.openxmlformats.org/officeDocument/2006/relationships/slide" Target="/ppt/slides/slide16.xml" Id="Rf8d2cea0a2ac48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e23c63bdd640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0098e7d2064c5a" /><Relationship Type="http://schemas.openxmlformats.org/officeDocument/2006/relationships/notesMaster" Target="/ppt/notesMasters/notesMaster1.xml" Id="Rc4609b77180841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e60bcdd9ff43c6" /><Relationship Type="http://schemas.openxmlformats.org/officeDocument/2006/relationships/notesMaster" Target="/ppt/notesMasters/notesMaster1.xml" Id="Rd9bb4950e9b44f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cb5c30b524466b" /><Relationship Type="http://schemas.openxmlformats.org/officeDocument/2006/relationships/notesMaster" Target="/ppt/notesMasters/notesMaster1.xml" Id="Re5cbaffd944f42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a5724c62064e93" /><Relationship Type="http://schemas.openxmlformats.org/officeDocument/2006/relationships/notesMaster" Target="/ppt/notesMasters/notesMaster1.xml" Id="R42c75c75e24c45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f100c8e11b47ba" /><Relationship Type="http://schemas.openxmlformats.org/officeDocument/2006/relationships/notesMaster" Target="/ppt/notesMasters/notesMaster1.xml" Id="R4c54248664da4e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f10ce206d949b4" /><Relationship Type="http://schemas.openxmlformats.org/officeDocument/2006/relationships/notesMaster" Target="/ppt/notesMasters/notesMaster1.xml" Id="R5e451f1358da49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e4f4ae70a04b0d" /><Relationship Type="http://schemas.openxmlformats.org/officeDocument/2006/relationships/notesMaster" Target="/ppt/notesMasters/notesMaster1.xml" Id="Rcf768124b77344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ac50a0d27b40b0" /><Relationship Type="http://schemas.openxmlformats.org/officeDocument/2006/relationships/notesMaster" Target="/ppt/notesMasters/notesMaster1.xml" Id="R57494ea69b934f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c6cdb926d74e49" /><Relationship Type="http://schemas.openxmlformats.org/officeDocument/2006/relationships/notesMaster" Target="/ppt/notesMasters/notesMaster1.xml" Id="Rbf768c63e67440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beb0e182844f11" /><Relationship Type="http://schemas.openxmlformats.org/officeDocument/2006/relationships/notesMaster" Target="/ppt/notesMasters/notesMaster1.xml" Id="Rbe34d571f3a64f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77397d5a884aaf" /><Relationship Type="http://schemas.openxmlformats.org/officeDocument/2006/relationships/notesMaster" Target="/ppt/notesMasters/notesMaster1.xml" Id="R6139a95efd8944e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233dc21dc364785" /><Relationship Type="http://schemas.openxmlformats.org/officeDocument/2006/relationships/notesMaster" Target="/ppt/notesMasters/notesMaster1.xml" Id="R59dfbe1d7b16448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634f1e46e0442a" /><Relationship Type="http://schemas.openxmlformats.org/officeDocument/2006/relationships/notesMaster" Target="/ppt/notesMasters/notesMaster1.xml" Id="Rd9763ba5773a4d7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fcca8bdd34d43cb" /><Relationship Type="http://schemas.openxmlformats.org/officeDocument/2006/relationships/notesMaster" Target="/ppt/notesMasters/notesMaster1.xml" Id="R50dc31bacf9e43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da1833de71048fa" /><Relationship Type="http://schemas.openxmlformats.org/officeDocument/2006/relationships/notesMaster" Target="/ppt/notesMasters/notesMaster1.xml" Id="R09feda26a17746b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ba8e3bde1294b1a" /><Relationship Type="http://schemas.openxmlformats.org/officeDocument/2006/relationships/notesMaster" Target="/ppt/notesMasters/notesMaster1.xml" Id="R5dd62f6f906b40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Otwórz kurs pytaniem: który dokument pokazuje zamiar klienta, który fizyczny ruch, a który sprzedaż i należność? Zapowiedz, że cały kurs rozdziela te skutki.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https://www.enova.pl/moduly-systemu/moduly-podstawowe/handel/</a:t>
            </a:r>
          </a:p>
          <a:p xmlns:a="http://schemas.openxmlformats.org/drawingml/2006/main">
            <a:r>
              <a:t>- ERPologia — scenariusz HM-01.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Podkreśl różnicę pomiędzy dokumentem opisującym zamiar a dokumentem wywołującym skutek magazynowy.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Handel — łańcuchy dokumentów oferta, zamówienie, faktura i dokument magazynowy.</a:t>
            </a:r>
          </a:p>
          <a:p xmlns:a="http://schemas.openxmlformats.org/drawingml/2006/main">
            <a:r>
              <a:t>- Publiczne demo enova365, dostęp 02.09.2026.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Pokaż, że ścieżka nie jest katalogiem ekranów. Każdy moduł przygotowuje dane lub dowód potrzebny w następnym.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program kursu Handel i Magazyn 1.0.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wynik referencyjny niezależnej, fikcyjnej firmy demo. Uczestnik zna cel, ale musi wykazać go dokumentami.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skoroszyt Dane Demo, arkusz Scenariusz_HM01.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Zademonstruj, że błąd w jednostce albo karcie towaru przenosi się do wszystkich dokumentów, raportów i integracji.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https://enova.pl/rozwiazania/handel-i-magazyn/</a:t>
            </a:r>
          </a:p>
          <a:p xmlns:a="http://schemas.openxmlformats.org/drawingml/2006/main">
            <a:r>
              <a:t>- Systemowe, s. 115–118 — identyfikatory EAN/GLN/NIP w EDI.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Pokaż przypadek braku pełnego pokrycia i decyzję o dostawie częściowej.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https://www.enova.pl/rozwiazania/handel-magazyn/ — zamówienia, rezerwacje i przyszłe dostawy.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 ekranie publicznego demo pokaż daty, magazyn, potwierdzenie i pozycje. Nie edytuj danych współdzielonych.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Publiczne demo enova365: https://demo.enova365.pl/Login/ (dostęp 02.09.2026).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Porównaj kolumny i zapytaj: ile mamy fizycznie, ile obiecaliśmy oraz co można wydać bez decyzji wyjątkowej?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Publiczne demo enova365, stany magazynowe (dostęp 02.09.2026).</a:t>
            </a:r>
          </a:p>
          <a:p xmlns:a="http://schemas.openxmlformats.org/drawingml/2006/main">
            <a:r>
              <a:t>- Soneta: Handel i Magazyn — stany bieżące i historyczne.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Wyjaśnij, że cena sprzedaży nie mówi nic o rzeczywistym koszcie bez źródła zasobu.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Handel — FIFO/LIFO i inne metody wyceny.</a:t>
            </a:r>
          </a:p>
          <a:p xmlns:a="http://schemas.openxmlformats.org/drawingml/2006/main">
            <a:r>
              <a:t>- Soneta: Handel i Magazyn — źródła wydań magazynowych.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 fakturowaniu sprawdź relację WZ–FV, termin i wartość należności oraz limit kontrahenta.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Finanse i Księgowość, s. 311 — powiązane dokumenty.</a:t>
            </a:r>
          </a:p>
          <a:p xmlns:a="http://schemas.openxmlformats.org/drawingml/2006/main">
            <a:r>
              <a:t>- Systemowe, s. 183 — faktura z jednym lub wieloma WZ.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Zrzut jest przykładem mechanizmu producenta; liczby kursowe pochodzą z kontrolowanego przypadku HM-01. Nie mieszaj obu przypadków.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Publiczne demo enova365, zakładka Marża (dostęp 02.09.2026).</a:t>
            </a:r>
          </a:p>
          <a:p xmlns:a="http://schemas.openxmlformats.org/drawingml/2006/main">
            <a:r>
              <a:t>- ERPologia — wynik referencyjny HM-01.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Pokaż zakup częściowy. Celem nie jest wymuszenie zgodności, lecz kontrolowana obsługa różnicy.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Handel i Magazyn — zamówienia do dostawców, PZ i dokumenty zakupu.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Zwróć uwagę, że korekty i dokumenty inwentaryzacyjne są częścią historii, nie przeszkodą do usunięcia.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Soneta: Handel i Magazyn — zwroty, korekty i inwentaryzacja.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Uczestnik powinien zamknąć przypadek dopiero po przejściu wszystkich dziesięciu kontroli.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checklista HM-01.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Wyjaśnij kryteria egzaminu i błąd krytyczny: brak powiązania, niewyjaśniona różnica albo marża bez kosztu.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rubryka oceny kursu Handel i Magazyn 1.0.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Zakończ konkretnym działaniem: odtworzyć dane, wykonać przypadek, porównać wyniki i dopiero wtedy utworzyć backup do publikacji.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pakiet Handel i Magazyn 1.0.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e438a478ab4c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4f42aa2fcd4b9f" /><Relationship Type="http://schemas.openxmlformats.org/officeDocument/2006/relationships/slideLayout" Target="/ppt/slideLayouts/slideLayout1.xml" Id="Rc053015f1c714f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53015f1c714f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d1b73e621343d4" /><Relationship Type="http://schemas.openxmlformats.org/officeDocument/2006/relationships/notesSlide" Target="/ppt/notesSlides/notesSlide1.xml" Id="R57881bda530549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c79ba3703418d" /><Relationship Type="http://schemas.openxmlformats.org/officeDocument/2006/relationships/notesSlide" Target="/ppt/notesSlides/notesSlide2.xml" Id="R5e4d1b812e8344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08f8cf89d470d" /><Relationship Type="http://schemas.openxmlformats.org/officeDocument/2006/relationships/notesSlide" Target="/ppt/notesSlides/notesSlide3.xml" Id="R313768ffd5d54b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0cb3c664b42b3" /><Relationship Type="http://schemas.openxmlformats.org/officeDocument/2006/relationships/notesSlide" Target="/ppt/notesSlides/notesSlide4.xml" Id="Rc6c367fe183c4b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1ecf45f6474eb5" /><Relationship Type="http://schemas.openxmlformats.org/officeDocument/2006/relationships/notesSlide" Target="/ppt/notesSlides/notesSlide5.xml" Id="Rdabffd7c587a48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ff93813bc4544" /><Relationship Type="http://schemas.openxmlformats.org/officeDocument/2006/relationships/notesSlide" Target="/ppt/notesSlides/notesSlide6.xml" Id="Re22435fcbef449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5da88b5764436" /><Relationship Type="http://schemas.openxmlformats.org/officeDocument/2006/relationships/image" Target="/ppt/media/image.jpeg" Id="R6ff9f22ba38d4462" /><Relationship Type="http://schemas.openxmlformats.org/officeDocument/2006/relationships/notesSlide" Target="/ppt/notesSlides/notesSlide7.xml" Id="Rf68408bf866948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b94a54d544469" /><Relationship Type="http://schemas.openxmlformats.org/officeDocument/2006/relationships/image" Target="/ppt/media/image2.jpeg" Id="R6fe5ca7c0c0141b8" /><Relationship Type="http://schemas.openxmlformats.org/officeDocument/2006/relationships/notesSlide" Target="/ppt/notesSlides/notesSlide8.xml" Id="R99dadab12dff40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a1663563734603" /><Relationship Type="http://schemas.openxmlformats.org/officeDocument/2006/relationships/notesSlide" Target="/ppt/notesSlides/notesSlide9.xml" Id="R282be612746a41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d53bf448b4fcd" /><Relationship Type="http://schemas.openxmlformats.org/officeDocument/2006/relationships/notesSlide" Target="/ppt/notesSlides/notesSlide10.xml" Id="R31055a5be4e344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b5d9c7e7248d2" /><Relationship Type="http://schemas.openxmlformats.org/officeDocument/2006/relationships/image" Target="/ppt/media/image3.jpeg" Id="R44cb257cf5c74dee" /><Relationship Type="http://schemas.openxmlformats.org/officeDocument/2006/relationships/notesSlide" Target="/ppt/notesSlides/notesSlide11.xml" Id="R25ddb2929df74ec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4154bfb8c4ace" /><Relationship Type="http://schemas.openxmlformats.org/officeDocument/2006/relationships/notesSlide" Target="/ppt/notesSlides/notesSlide12.xml" Id="R8b992dc260b14c6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352265cef48b1" /><Relationship Type="http://schemas.openxmlformats.org/officeDocument/2006/relationships/notesSlide" Target="/ppt/notesSlides/notesSlide13.xml" Id="Ra0652505d57c4d9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da45d283f940fb" /><Relationship Type="http://schemas.openxmlformats.org/officeDocument/2006/relationships/notesSlide" Target="/ppt/notesSlides/notesSlide14.xml" Id="R66376f83a01d401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a3906755c40e9" /><Relationship Type="http://schemas.openxmlformats.org/officeDocument/2006/relationships/notesSlide" Target="/ppt/notesSlides/notesSlide15.xml" Id="R7bc0f1ba49cf40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1fb89c0b2f46a7" /><Relationship Type="http://schemas.openxmlformats.org/officeDocument/2006/relationships/notesSlide" Target="/ppt/notesSlides/notesSlide16.xml" Id="R6dd251b8778044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332381-F234-493B-90CE-0E1D8644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"/>
            <a:ext cx="2714625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47702D-C315-423F-B458-E6F59AE8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0550"/>
            <a:ext cx="24479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ERPOLOGIA • KURS PRAKTYCZNY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008494-4EE9-4366-8F65-F8469B8E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685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Handel i Magazyn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w enova365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A2B35D-3349-4A15-8E9C-C9B4B145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71825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BFEF70"/>
                </a:solidFill>
              </a:defRPr>
            </a:pPr>
            <a:r>
              <a:rPr sz="1950" b="1">
                <a:solidFill>
                  <a:srgbClr val="BFEF70"/>
                </a:solidFill>
              </a:rPr>
              <a:t>Od zamówienia do wyniku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E9BA0-25BF-4B8C-98ED-369BC2D3F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5F1EA"/>
                </a:solidFill>
              </a:defRPr>
            </a:pPr>
            <a:r>
              <a:rPr sz="1575" b="0">
                <a:solidFill>
                  <a:srgbClr val="E5F1EA"/>
                </a:solidFill>
              </a:rPr>
              <a:t>Kartoteki • sprzedaż • magazyn • faktura • koszt • marża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689D26-79C7-4651-953B-82656D69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123950"/>
            <a:ext cx="2381250" cy="2381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040DB-EFCE-4445-BCBF-8B2F1870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1724025"/>
            <a:ext cx="1181100" cy="1181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AA2B4-8CE1-4EC9-AD06-8C2AB094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0002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01D"/>
                </a:solidFill>
              </a:defRPr>
            </a:pPr>
            <a:r>
              <a:rPr sz="3300" b="1">
                <a:solidFill>
                  <a:srgbClr val="10201D"/>
                </a:solidFill>
              </a:rPr>
              <a:t>HM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A59257-6275-4B8C-BA2F-5464FB540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19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Cel: wynik, który można wyjaśnić i udowodnić.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38B6F9-3073-4D3A-94DD-9B611B31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0D49B7-860C-4218-9D70-C2BEE18D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94334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4EFA19B-B3CE-49DB-84CC-AB5B641A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52B394-9C99-4D8C-A48F-2D562C6E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MODEL PRACY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6E2464-9FD1-45CC-A042-FD728ABF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Jeden proces, cztery różne skutki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7229C-6E91-42F5-BB1E-6D404BAD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04E6D-FFA2-479C-BA58-7C54A250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F9BD58-5DA5-497D-9E58-33A5CB27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E262E8-617E-49CC-B1BC-E1BCD915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81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343177-28E7-4197-A714-CDD3F9AC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955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BFAB8-E6D7-4DA2-8F4C-90CD10EA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956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Zamówienie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8EA451-6D0B-44CA-AE13-48F05C05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09975"/>
            <a:ext cx="1847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popyt i warunki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6832A8-648C-448B-9211-FD50B101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1051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A018A7-43AD-4175-B328-5E5ED1B5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190750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F46E0-DAB6-45CB-8C30-2255D799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381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675B8-4536-4D61-9661-9C1DE327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4955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8E165-EED3-464E-8E60-CCCB3014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WZ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201224-BC31-4F24-BD1A-7E4A267B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609975"/>
            <a:ext cx="1847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ilość i koszt zasobu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6C606-D97E-4A9A-9A81-3BB3DCB4E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1051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024F3C-BF8F-4D80-B439-2E966A04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90750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F7410A-5E9C-4B9C-9AB2-1005F453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B6B1B-A768-4C9C-B834-12563749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4955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EB9A46-A3AE-4E63-9BDB-ACF2DC2E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956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Faktura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1BB5CB-B718-43AE-B6F9-3466488E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609975"/>
            <a:ext cx="1847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sprzedaż i należność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948B7-F9C6-4B23-9D91-975F9921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051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9D2C74-019D-4D4E-8986-600D577F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190750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3FAB31-8AA2-48D2-AC1F-7C9DC5B5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381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8E13B1-1C33-4775-AB13-3F7D87D7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4955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01D"/>
                </a:solidFill>
              </a:defRPr>
            </a:pPr>
            <a:r>
              <a:rPr sz="1200" b="1">
                <a:solidFill>
                  <a:srgbClr val="10201D"/>
                </a:solidFill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BF306F5-52C6-4411-A175-64EC4EE9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3095625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Kontrola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2B9BCFE-B02D-4989-AE6E-5C385EB4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3609975"/>
            <a:ext cx="1847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E5F1EA"/>
                </a:solidFill>
              </a:defRPr>
            </a:pPr>
            <a:r>
              <a:rPr sz="1275" b="0">
                <a:solidFill>
                  <a:srgbClr val="E5F1EA"/>
                </a:solidFill>
              </a:rPr>
              <a:t>marża i decyzja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7512ED-3594-4D16-945C-5991FC56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10429875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EDF896-A096-4631-8ED8-D5C3A14C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38725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5A45"/>
                </a:solidFill>
              </a:defRPr>
            </a:pPr>
            <a:r>
              <a:rPr sz="1650" b="1">
                <a:solidFill>
                  <a:srgbClr val="0F5A45"/>
                </a:solidFill>
              </a:rPr>
              <a:t>Nie oceniaj marży, dopóki system nie zna kosztu rozchodowanego zasobu.</a:t>
            </a:r>
          </a:p>
        </p:txBody>
      </p:sp>
    </p:spTree>
    <p:extLst>
      <p:ext uri="{BB962C8B-B14F-4D97-AF65-F5344CB8AC3E}">
        <p14:creationId xmlns:p14="http://schemas.microsoft.com/office/powerpoint/2010/main" val="509322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1A9783-9AEE-4715-8468-A075663D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A27B9-BD45-4677-8801-74AFF080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ŚCIEŻKA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4E14C3-B85C-4D4C-ACE4-22FB5FF5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Kurs prowadzi od danych do decyzji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CC8A8-17E7-40B1-8FE1-E8096A26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30C69-BE34-4899-B8A2-86678EFF9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D821D-4373-4516-95C5-EAF8C7A6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05025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645F"/>
                </a:solidFill>
              </a:defRPr>
            </a:pPr>
            <a:r>
              <a:rPr sz="1350" b="1">
                <a:solidFill>
                  <a:srgbClr val="52645F"/>
                </a:solidFill>
              </a:rPr>
              <a:t>M0–M2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A9A8C-8AF1-4A3C-BBDA-FFFCCE06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952625"/>
            <a:ext cx="90963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D4489-5AC8-43F4-99B6-928DC8D45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124075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Dane i konfiguracja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0BBA2A-7375-4807-B006-3D8CC1A5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124075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kartoteki, magazyny, ceny,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0AE538-39DA-4334-931A-E9384D8A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908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645F"/>
                </a:solidFill>
              </a:defRPr>
            </a:pPr>
            <a:r>
              <a:rPr sz="1350" b="1">
                <a:solidFill>
                  <a:srgbClr val="52645F"/>
                </a:solidFill>
              </a:rPr>
              <a:t>M3–M5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CF9A8-AF05-4603-AF78-87C3DAFB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838450"/>
            <a:ext cx="90963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47D49-8EF1-44C9-BF8D-65411FA5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009900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Sprzedaż i magazyn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3B0681-E346-417D-A70F-21665ECA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09900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ZO, pokrycie, WZ, FV, płatność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FC2227-9923-4F9C-A760-C6998DE9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76675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645F"/>
                </a:solidFill>
              </a:defRPr>
            </a:pPr>
            <a:r>
              <a:rPr sz="1350" b="1">
                <a:solidFill>
                  <a:srgbClr val="52645F"/>
                </a:solidFill>
              </a:rPr>
              <a:t>M6–M7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F1232-6D9B-4BBA-9151-316674C2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724275"/>
            <a:ext cx="90963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90333-8A4A-4DF1-BBFB-568D4897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895725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Zakup i wyjątki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043CB4-8C90-4858-8199-910C5D02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895725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ZD, PZ, korekty, inwentaryzacja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FC2BAA-728E-4F39-AC3E-3C62785D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625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F5A45"/>
                </a:solidFill>
              </a:defRPr>
            </a:pPr>
            <a:r>
              <a:rPr sz="1350" b="1">
                <a:solidFill>
                  <a:srgbClr val="0F5A45"/>
                </a:solidFill>
              </a:rPr>
              <a:t>M8+B1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CA131F-4D8D-48CE-A579-F3741583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610100"/>
            <a:ext cx="90963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FC8811-D6EA-446B-841B-FC3C6B19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781550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Wynik i automatyzacja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9892A0-EE8C-4AEF-A9EA-448ED694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781550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45F"/>
                </a:solidFill>
              </a:defRPr>
            </a:pPr>
            <a:r>
              <a:rPr sz="1275" b="0">
                <a:solidFill>
                  <a:srgbClr val="52645F"/>
                </a:solidFill>
              </a:rPr>
              <a:t>marża, kontrole, EDI, etykiety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EB5E8F-C27A-49E7-AB4E-0FEC0400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5A45"/>
                </a:solidFill>
              </a:defRPr>
            </a:pPr>
            <a:r>
              <a:rPr sz="1650" b="1">
                <a:solidFill>
                  <a:srgbClr val="0F5A45"/>
                </a:solidFill>
              </a:rPr>
              <a:t>32 lekcje • 8 laboratoriów • egzamin praktyczny</a:t>
            </a:r>
          </a:p>
        </p:txBody>
      </p:sp>
    </p:spTree>
    <p:extLst>
      <p:ext uri="{BB962C8B-B14F-4D97-AF65-F5344CB8AC3E}">
        <p14:creationId xmlns:p14="http://schemas.microsoft.com/office/powerpoint/2010/main" val="19991884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30F11D-E4F0-4F67-BD06-B3AAED837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EF678-1D89-4108-BD28-DC3E6E50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PRZYPADEK DEMO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59B2AD-4CA5-490A-BD68-044CAA99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HM-01 ma znany wynik przed rozpoczęciem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2A1F3A-7F9D-4E34-B917-DCD1927F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4AC49-76E4-49CC-9B5C-925A01A7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A6079-89F0-4B67-B3E9-8DF50AD3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533400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4E198-DA23-49B1-A3CD-091C5155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2669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Zamówienie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5EB701-7EFA-4482-82D2-6F6E7B0D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146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45F"/>
                </a:solidFill>
              </a:defRPr>
            </a:pPr>
            <a:r>
              <a:rPr sz="1425" b="0">
                <a:solidFill>
                  <a:srgbClr val="52645F"/>
                </a:solidFill>
              </a:rPr>
              <a:t>4 × BAT-080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62A3B-7A1D-4D1A-9C43-ABA16813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1465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5A45"/>
                </a:solidFill>
              </a:defRPr>
            </a:pPr>
            <a:r>
              <a:rPr sz="1425" b="1">
                <a:solidFill>
                  <a:srgbClr val="0F5A45"/>
                </a:solidFill>
              </a:rPr>
              <a:t>640 PLN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ACD423-7202-443B-9B72-C0913EE6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24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45F"/>
                </a:solidFill>
              </a:defRPr>
            </a:pPr>
            <a:r>
              <a:rPr sz="1425" b="0">
                <a:solidFill>
                  <a:srgbClr val="52645F"/>
                </a:solidFill>
              </a:rPr>
              <a:t>8 × SHOCK-042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9C9B94-025B-48B9-A453-AC0C685B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52425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5A45"/>
                </a:solidFill>
              </a:defRPr>
            </a:pPr>
            <a:r>
              <a:rPr sz="1425" b="1">
                <a:solidFill>
                  <a:srgbClr val="0F5A45"/>
                </a:solidFill>
              </a:rPr>
              <a:t>1 760 PLN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7E522-5510-4863-A36C-68D0E87D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338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45F"/>
                </a:solidFill>
              </a:defRPr>
            </a:pPr>
            <a:r>
              <a:rPr sz="1425" b="0">
                <a:solidFill>
                  <a:srgbClr val="52645F"/>
                </a:solidFill>
              </a:rPr>
              <a:t>2 × CLUTCH-180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04CBA2-BAE2-4482-BC4D-7AC6FF3C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13385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5A45"/>
                </a:solidFill>
              </a:defRPr>
            </a:pPr>
            <a:r>
              <a:rPr sz="1425" b="1">
                <a:solidFill>
                  <a:srgbClr val="0F5A45"/>
                </a:solidFill>
              </a:rPr>
              <a:t>300 PLN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ED9A2-B384-493F-9952-FC0C81A3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526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645F"/>
                </a:solidFill>
              </a:defRPr>
            </a:pPr>
            <a:r>
              <a:rPr sz="1350" b="1">
                <a:solidFill>
                  <a:srgbClr val="52645F"/>
                </a:solidFill>
              </a:rPr>
              <a:t>Sprzedaż netto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940A3B-1222-4B94-899D-6CB5B1F2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24125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01D"/>
                </a:solidFill>
              </a:defRPr>
            </a:pPr>
            <a:r>
              <a:rPr sz="3450" b="1">
                <a:solidFill>
                  <a:srgbClr val="10201D"/>
                </a:solidFill>
              </a:rPr>
              <a:t>2 700 PLN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2C0B0F-7673-448E-8259-981A6679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099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645F"/>
                </a:solidFill>
              </a:defRPr>
            </a:pPr>
            <a:r>
              <a:rPr sz="1350" b="1">
                <a:solidFill>
                  <a:srgbClr val="52645F"/>
                </a:solidFill>
              </a:rPr>
              <a:t>Koszt zasobów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55982C-90F1-4FF2-BC07-95B6AA02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81425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F5A45"/>
                </a:solidFill>
              </a:defRPr>
            </a:pPr>
            <a:r>
              <a:rPr sz="3450" b="1">
                <a:solidFill>
                  <a:srgbClr val="0F5A45"/>
                </a:solidFill>
              </a:rPr>
              <a:t>1 520 PLN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9AF746-1220-4E68-802C-5E0676B3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62500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874001-9D2C-457A-83A2-5E26798E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819650"/>
            <a:ext cx="3448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MARŻA 1 180 PLN • 43,70%</a:t>
            </a:r>
          </a:p>
        </p:txBody>
      </p:sp>
    </p:spTree>
    <p:extLst>
      <p:ext uri="{BB962C8B-B14F-4D97-AF65-F5344CB8AC3E}">
        <p14:creationId xmlns:p14="http://schemas.microsoft.com/office/powerpoint/2010/main" val="15563374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721A5B-F670-4238-BE34-1BC4B667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57938-95FB-4074-91C9-4812465F9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DANE PODSTAWOWE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CCFD4-7345-4B82-86EA-726B5F12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Kartoteka przesądza o jakości całego łańcucha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D9CA2-D627-4AAE-8766-0A59A9F9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0E6E0-1FB3-4FB8-8ED0-A5E0EF4A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B28E6-B3DC-41E7-8004-7721216C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717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055D9-D5F1-41E3-8D0C-0D553AF6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9550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01D"/>
                </a:solidFill>
              </a:defRPr>
            </a:pPr>
            <a:r>
              <a:rPr sz="1500" b="1">
                <a:solidFill>
                  <a:srgbClr val="10201D"/>
                </a:solidFill>
              </a:rPr>
              <a:t>Kontrahent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15E8D2-D570-49FC-A129-DAEBC066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19350"/>
            <a:ext cx="4591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45F"/>
                </a:solidFill>
              </a:defRPr>
            </a:pPr>
            <a:r>
              <a:rPr sz="1125" b="0">
                <a:solidFill>
                  <a:srgbClr val="52645F"/>
                </a:solidFill>
              </a:rPr>
              <a:t>nabywca, odbiorca, płatność, dostawa i limit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02163B-F0AB-4A5F-B120-227EDB52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670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D1EFF6-8D7E-4A57-94C5-7F3A5A92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19087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01D"/>
                </a:solidFill>
              </a:defRPr>
            </a:pPr>
            <a:r>
              <a:rPr sz="1500" b="1">
                <a:solidFill>
                  <a:srgbClr val="10201D"/>
                </a:solidFill>
              </a:rPr>
              <a:t>Towar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A9631-4679-48C1-891C-5C684EA4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14725"/>
            <a:ext cx="4591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45F"/>
                </a:solidFill>
              </a:defRPr>
            </a:pPr>
            <a:r>
              <a:rPr sz="1125" b="0">
                <a:solidFill>
                  <a:srgbClr val="52645F"/>
                </a:solidFill>
              </a:rPr>
              <a:t>unikalny kod, jednostka, VAT, typ i grupa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078156-CBFE-4A5B-8550-CDE1F428A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624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EF4A5-A076-4A69-AE40-39DDF856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2862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01D"/>
                </a:solidFill>
              </a:defRPr>
            </a:pPr>
            <a:r>
              <a:rPr sz="1500" b="1">
                <a:solidFill>
                  <a:srgbClr val="10201D"/>
                </a:solidFill>
              </a:rPr>
              <a:t>Warunki handlowe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9A50C4-18D6-47CE-85E6-4552CAEB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610100"/>
            <a:ext cx="4591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45F"/>
                </a:solidFill>
              </a:defRPr>
            </a:pPr>
            <a:r>
              <a:rPr sz="1125" b="0">
                <a:solidFill>
                  <a:srgbClr val="52645F"/>
                </a:solidFill>
              </a:rPr>
              <a:t>magazyn, cennik, rabat i domyślny dostawca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92F44-3E71-43A8-B98B-A1C1DDA9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409575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F7D4A-B4AE-4A31-AF57-4E95BB28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266950"/>
            <a:ext cx="3381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Kontrola przed dokumentem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41B7F2-E4D0-403A-8830-E1083E05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43250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F1EA"/>
                </a:solidFill>
              </a:defRPr>
            </a:pPr>
            <a:r>
              <a:rPr sz="1500" b="0">
                <a:solidFill>
                  <a:srgbClr val="E5F1EA"/>
                </a:solidFill>
              </a:rPr>
              <a:t>01  brak duplikatu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E5F1EA"/>
                </a:solidFill>
              </a:defRPr>
            </a:pPr>
            <a:r>
              <a:rPr sz="1500" b="0">
                <a:solidFill>
                  <a:srgbClr val="E5F1EA"/>
                </a:solidFill>
              </a:rPr>
              <a:t>02  właściwa jednostka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E5F1EA"/>
                </a:solidFill>
              </a:defRPr>
            </a:pPr>
            <a:r>
              <a:rPr sz="1500" b="0">
                <a:solidFill>
                  <a:srgbClr val="E5F1EA"/>
                </a:solidFill>
              </a:rPr>
              <a:t>03  poprawna stawka VAT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E5F1EA"/>
                </a:solidFill>
              </a:defRPr>
            </a:pPr>
            <a:r>
              <a:rPr sz="1500" b="0">
                <a:solidFill>
                  <a:srgbClr val="E5F1EA"/>
                </a:solidFill>
              </a:rPr>
              <a:t>04  aktywna karta i cennik</a:t>
            </a:r>
          </a:p>
        </p:txBody>
      </p:sp>
    </p:spTree>
    <p:extLst>
      <p:ext uri="{BB962C8B-B14F-4D97-AF65-F5344CB8AC3E}">
        <p14:creationId xmlns:p14="http://schemas.microsoft.com/office/powerpoint/2010/main" val="7804562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41390E-080A-4813-87BD-8AD39FC6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BF0785-A316-4118-AF00-92F3F431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SPRZEDAŻ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8A041-3654-4219-9024-2C6E0EE3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Zamówienie tworzy popyt — nie fizyczny stan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5EBBDC-2B1A-49C5-9B92-571E4949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DDB79-6501-41EE-8F8D-B21D0DBA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64EA87-4FB3-4A50-B83A-DC9BAAF5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223837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4CE232-DC02-4C46-89CD-701B5B52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59080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Oferta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4BFD30-D814-4EBA-BA40-81B6C93E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1432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E5F1EA"/>
                </a:solidFill>
              </a:defRPr>
            </a:pPr>
            <a:r>
              <a:rPr sz="1275" b="0">
                <a:solidFill>
                  <a:srgbClr val="E5F1EA"/>
                </a:solidFill>
              </a:rPr>
              <a:t>warunki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C3318-C44B-487F-83C6-156362F9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8575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FEF70"/>
                </a:solidFill>
              </a:defRPr>
            </a:pPr>
            <a:r>
              <a:rPr sz="2100" b="1">
                <a:solidFill>
                  <a:srgbClr val="BFEF70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5B476B-6A91-4EEC-8930-726B174A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333625"/>
            <a:ext cx="223837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F175AD-FD78-4C8B-8416-752632B8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59080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ZO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1E9DD6-53A1-44A6-AB5D-393BD405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432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E5F1EA"/>
                </a:solidFill>
              </a:defRPr>
            </a:pPr>
            <a:r>
              <a:rPr sz="1275" b="0">
                <a:solidFill>
                  <a:srgbClr val="E5F1EA"/>
                </a:solidFill>
              </a:rPr>
              <a:t>popyt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223B43-3EC2-4941-89CE-EE86D74E2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8575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FEF70"/>
                </a:solidFill>
              </a:defRPr>
            </a:pPr>
            <a:r>
              <a:rPr sz="2100" b="1">
                <a:solidFill>
                  <a:srgbClr val="BFEF70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C402BD-16AC-4F50-ADF3-E3A095B7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333625"/>
            <a:ext cx="223837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E19393-E451-4896-8AA8-89BD49A3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59080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Pokrycie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2D6E7D-73BA-4345-ACE6-63F1D086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1432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E5F1EA"/>
                </a:solidFill>
              </a:defRPr>
            </a:pPr>
            <a:r>
              <a:rPr sz="1275" b="0">
                <a:solidFill>
                  <a:srgbClr val="E5F1EA"/>
                </a:solidFill>
              </a:rPr>
              <a:t>rezerwacja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C710A1-0462-4B80-A12B-ADF632A2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8575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FEF70"/>
                </a:solidFill>
              </a:defRPr>
            </a:pPr>
            <a:r>
              <a:rPr sz="2100" b="1">
                <a:solidFill>
                  <a:srgbClr val="BFEF70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9A982-0A2D-4D76-8EDD-A043E7BF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33625"/>
            <a:ext cx="223837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93D74D-7F5E-402E-855F-B038D935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59080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01D"/>
                </a:solidFill>
              </a:defRPr>
            </a:pPr>
            <a:r>
              <a:rPr sz="1725" b="1">
                <a:solidFill>
                  <a:srgbClr val="10201D"/>
                </a:solidFill>
              </a:rPr>
              <a:t>WZ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0F2C2B-F550-41C7-B86B-A78CA0195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1432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0201D"/>
                </a:solidFill>
              </a:defRPr>
            </a:pPr>
            <a:r>
              <a:rPr sz="1275" b="0">
                <a:solidFill>
                  <a:srgbClr val="10201D"/>
                </a:solidFill>
              </a:rPr>
              <a:t>wydanie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839B9E-158D-4F9A-ADC8-C287E8AE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19625"/>
            <a:ext cx="1019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Punkt kontrolny: stan magazynu, stan zamówień i dostępność muszą być czytane osobno.</a:t>
            </a:r>
          </a:p>
        </p:txBody>
      </p:sp>
    </p:spTree>
    <p:extLst>
      <p:ext uri="{BB962C8B-B14F-4D97-AF65-F5344CB8AC3E}">
        <p14:creationId xmlns:p14="http://schemas.microsoft.com/office/powerpoint/2010/main" val="9841240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C78F2-61BC-4E2F-AB0C-6FC24F2A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DB7F92-3E70-4ABC-B0BC-9BE5D1E0C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DEMO PRODUCENTA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52BFF-8E08-42A5-8293-B58D16BE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Zamówienie zbiera warunki i pozycje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F012EA-98B1-4E89-A2C5-4D43FDAD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2FB882-C739-401B-994C-B2C33E35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07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9f22ba38d4462"/>
          <a:srcRect xmlns:a="http://schemas.openxmlformats.org/drawingml/2006/main" l="0" t="2047" r="0" b="20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" y="1952625"/>
            <a:ext cx="7239000" cy="3905250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11329-5457-440F-98C5-A1A11109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52625"/>
            <a:ext cx="2952750" cy="39052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8511D-9E94-480C-BBC8-F27670A1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238375"/>
            <a:ext cx="238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Czytaj w tej kolejności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62A5D-B4FB-4346-92F4-CA747931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242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5A0B57-1277-4541-8E16-A6F8FF1BB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048000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01D"/>
                </a:solidFill>
              </a:defRPr>
            </a:pPr>
            <a:r>
              <a:rPr sz="1500" b="1">
                <a:solidFill>
                  <a:srgbClr val="10201D"/>
                </a:solidFill>
              </a:rPr>
              <a:t>1. Daty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98DBC-524E-46AA-8E85-B5AEB7DE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3718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45F"/>
                </a:solidFill>
              </a:defRPr>
            </a:pPr>
            <a:r>
              <a:rPr sz="1125" b="0">
                <a:solidFill>
                  <a:srgbClr val="52645F"/>
                </a:solidFill>
              </a:rPr>
              <a:t>wystawienia i dostawy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39787-2374-4A62-8818-FD41FFE70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9814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CADC7-70E9-4FC5-A11C-F7EFFA24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905250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01D"/>
                </a:solidFill>
              </a:defRPr>
            </a:pPr>
            <a:r>
              <a:rPr sz="1500" b="1">
                <a:solidFill>
                  <a:srgbClr val="10201D"/>
                </a:solidFill>
              </a:rPr>
              <a:t>2. Warunki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58F4E1-5784-4C1D-994D-AEEF73AF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422910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45F"/>
                </a:solidFill>
              </a:defRPr>
            </a:pPr>
            <a:r>
              <a:rPr sz="1125" b="0">
                <a:solidFill>
                  <a:srgbClr val="52645F"/>
                </a:solidFill>
              </a:rPr>
              <a:t>magazyn i sposób dostawy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D5B7D0-57CF-4C39-8390-3159E0DD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8387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87AFDF-DC3C-4DA2-AC45-CF8FB7D4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4762500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01D"/>
                </a:solidFill>
              </a:defRPr>
            </a:pPr>
            <a:r>
              <a:rPr sz="1500" b="1">
                <a:solidFill>
                  <a:srgbClr val="10201D"/>
                </a:solidFill>
              </a:rPr>
              <a:t>3. Pozycje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3A69A4-0326-404B-A74A-2C70CB1F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50863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45F"/>
                </a:solidFill>
              </a:defRPr>
            </a:pPr>
            <a:r>
              <a:rPr sz="1125" b="0">
                <a:solidFill>
                  <a:srgbClr val="52645F"/>
                </a:solidFill>
              </a:rPr>
              <a:t>towar, ilość, cena</a:t>
            </a:r>
          </a:p>
        </p:txBody>
      </p:sp>
    </p:spTree>
    <p:extLst>
      <p:ext uri="{BB962C8B-B14F-4D97-AF65-F5344CB8AC3E}">
        <p14:creationId xmlns:p14="http://schemas.microsoft.com/office/powerpoint/2010/main" val="14547987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5AFA3-589E-4B6B-9CD1-3B903414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38BCB-461D-4CE5-9F9B-19029BC9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DOSTĘPNOŚĆ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7F008-7ED8-423B-9DEF-681E8046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Stan magazynu to tylko jedna z kolumn decyzji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D390F-F0BB-4B77-98E9-6AB89953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90045C-6EC2-4C9E-B03F-3F62BAB6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08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5ca7c0c0141b8"/>
          <a:srcRect xmlns:a="http://schemas.openxmlformats.org/drawingml/2006/main" l="0" t="2047" r="0" b="20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" y="1952625"/>
            <a:ext cx="7239000" cy="3905250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14D6A-57AA-4B76-B1E9-264BC047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095500"/>
            <a:ext cx="2762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5C56B"/>
          </a:solidFill>
          <a:ln xmlns:a="http://schemas.openxmlformats.org/drawingml/2006/main" w="9525">
            <a:solidFill>
              <a:srgbClr val="F5C56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3BCEC-54BF-43AD-A288-DE164A3B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764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0201D"/>
                </a:solidFill>
              </a:defRPr>
            </a:pPr>
            <a:r>
              <a:rPr sz="1350" b="1">
                <a:solidFill>
                  <a:srgbClr val="10201D"/>
                </a:solidFill>
              </a:rPr>
              <a:t>Stan zamówień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44CE47-9323-4B46-8597-9C00AA19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971800"/>
            <a:ext cx="2762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E94BE8-4F1B-4825-ABE2-B481403F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527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Stan magazynu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85930-D284-4529-838A-DB6853F9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848100"/>
            <a:ext cx="2762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98A70"/>
          </a:solidFill>
          <a:ln xmlns:a="http://schemas.openxmlformats.org/drawingml/2006/main" w="9525">
            <a:solidFill>
              <a:srgbClr val="E98A7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0B843-6174-4ACF-BE51-6BA93F4D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0290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0201D"/>
                </a:solidFill>
              </a:defRPr>
            </a:pPr>
            <a:r>
              <a:rPr sz="1350" b="1">
                <a:solidFill>
                  <a:srgbClr val="10201D"/>
                </a:solidFill>
              </a:rPr>
              <a:t>Stan minus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81D7E9-6BB4-4870-A5F9-3EF6290B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724400"/>
            <a:ext cx="2762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9A7F2"/>
          </a:solidFill>
          <a:ln xmlns:a="http://schemas.openxmlformats.org/drawingml/2006/main" w="9525">
            <a:solidFill>
              <a:srgbClr val="79A7F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109048-BD39-4322-93ED-AB9D90F0C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9053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0201D"/>
                </a:solidFill>
              </a:defRPr>
            </a:pPr>
            <a:r>
              <a:rPr sz="1350" b="1">
                <a:solidFill>
                  <a:srgbClr val="10201D"/>
                </a:solidFill>
              </a:rPr>
              <a:t>Wartość magazynu</a:t>
            </a:r>
          </a:p>
        </p:txBody>
      </p:sp>
    </p:spTree>
    <p:extLst>
      <p:ext uri="{BB962C8B-B14F-4D97-AF65-F5344CB8AC3E}">
        <p14:creationId xmlns:p14="http://schemas.microsoft.com/office/powerpoint/2010/main" val="6226128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5006DA-DB22-4E0F-BF2A-45B98040F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BB349-756E-4634-8B57-E3D0CA7B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MAGAZYN I WYCENA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AD4251-6B44-4538-8489-BFB4B16E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Koszt powstaje z zasobu i źródła przyjęcia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6DF160-A847-4DE8-A722-DF75EA18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FECA0-316A-4D6A-84B2-89CCF063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0864A9-F4C2-402C-973A-7A458894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22860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99DDF5-D599-4A24-AE6D-B19DD6E17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0201D"/>
                </a:solidFill>
              </a:defRPr>
            </a:pPr>
            <a:r>
              <a:rPr sz="1950" b="1">
                <a:solidFill>
                  <a:srgbClr val="10201D"/>
                </a:solidFill>
              </a:rPr>
              <a:t>PZ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985D5-B9FE-4868-B407-6659E02C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6230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45F"/>
                </a:solidFill>
              </a:defRPr>
            </a:pPr>
            <a:r>
              <a:rPr sz="1500" b="0">
                <a:solidFill>
                  <a:srgbClr val="52645F"/>
                </a:solidFill>
              </a:rPr>
              <a:t>+ ilość</a:t>
            </a:r>
          </a:p>
          <a:p xmlns:a="http://schemas.openxmlformats.org/drawingml/2006/main">
            <a:pPr>
              <a:defRPr sz="1500" b="0">
                <a:solidFill>
                  <a:srgbClr val="52645F"/>
                </a:solidFill>
              </a:defRPr>
            </a:pPr>
            <a:r>
              <a:rPr sz="1500" b="0">
                <a:solidFill>
                  <a:srgbClr val="52645F"/>
                </a:solidFill>
              </a:rPr>
              <a:t>+ wartość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E81D40-31C4-4922-A5B1-BA6568B1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0575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F73F3E-27E4-431A-9993-12B5B9A1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190750"/>
            <a:ext cx="22860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FAAA80-216F-4B8D-A7C2-AEF3FDC9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0201D"/>
                </a:solidFill>
              </a:defRPr>
            </a:pPr>
            <a:r>
              <a:rPr sz="1950" b="1">
                <a:solidFill>
                  <a:srgbClr val="10201D"/>
                </a:solidFill>
              </a:rPr>
              <a:t>Zasób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1CEEB4-425E-4DA2-B856-3E577EEE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316230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45F"/>
                </a:solidFill>
              </a:defRPr>
            </a:pPr>
            <a:r>
              <a:rPr sz="1500" b="0">
                <a:solidFill>
                  <a:srgbClr val="52645F"/>
                </a:solidFill>
              </a:rPr>
              <a:t>partia i koszt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51FB15-928B-408D-B4A6-81CECE9B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0575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0A02BF-763B-407F-819B-2A850384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90750"/>
            <a:ext cx="22860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D8AD2B-3D00-4069-9BCF-8D1FDEB6C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0201D"/>
                </a:solidFill>
              </a:defRPr>
            </a:pPr>
            <a:r>
              <a:rPr sz="1950" b="1">
                <a:solidFill>
                  <a:srgbClr val="10201D"/>
                </a:solidFill>
              </a:rPr>
              <a:t>WZ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FBED12-CCDC-41D0-86E8-01604BC3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6230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45F"/>
                </a:solidFill>
              </a:defRPr>
            </a:pPr>
            <a:r>
              <a:rPr sz="1500" b="0">
                <a:solidFill>
                  <a:srgbClr val="52645F"/>
                </a:solidFill>
              </a:rPr>
              <a:t>− ilość</a:t>
            </a:r>
          </a:p>
          <a:p xmlns:a="http://schemas.openxmlformats.org/drawingml/2006/main">
            <a:pPr>
              <a:defRPr sz="1500" b="0">
                <a:solidFill>
                  <a:srgbClr val="52645F"/>
                </a:solidFill>
              </a:defRPr>
            </a:pPr>
            <a:r>
              <a:rPr sz="1500" b="0">
                <a:solidFill>
                  <a:srgbClr val="52645F"/>
                </a:solidFill>
              </a:rPr>
              <a:t>− koszt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332AFE-322E-4DB8-A38D-E40385F5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575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39E02F-5016-47E4-89E4-879CC07B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190750"/>
            <a:ext cx="22860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E797B-A6E9-46F6-A24C-DBFA47CA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Marża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2F197-E3B8-4F4D-8596-81B41815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16230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F1EA"/>
                </a:solidFill>
              </a:defRPr>
            </a:pPr>
            <a:r>
              <a:rPr sz="1500" b="0">
                <a:solidFill>
                  <a:srgbClr val="E5F1EA"/>
                </a:solidFill>
              </a:rPr>
              <a:t>sprzedaż − koszt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D446B0-A246-4EAD-8FD9-1D0769997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10429875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83A621-2BD3-4E1A-8354-BF7CBD0B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10150"/>
            <a:ext cx="985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F5A45"/>
                </a:solidFill>
              </a:defRPr>
            </a:pPr>
            <a:r>
              <a:rPr sz="1500" b="1">
                <a:solidFill>
                  <a:srgbClr val="0F5A45"/>
                </a:solidFill>
              </a:rPr>
              <a:t>FIFO/LIFO lub inna metoda ma wpływ na koszt — dlatego procent marży wymaga wyceny magazynowej.</a:t>
            </a:r>
          </a:p>
        </p:txBody>
      </p:sp>
    </p:spTree>
    <p:extLst>
      <p:ext uri="{BB962C8B-B14F-4D97-AF65-F5344CB8AC3E}">
        <p14:creationId xmlns:p14="http://schemas.microsoft.com/office/powerpoint/2010/main" val="7601100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2620BB-2903-4599-B55A-29818B5C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DDAFA-4102-415A-BCF1-F88DDD7C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FAKTUROWANIE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DB1F12-93D5-4C5D-84B0-6362CC85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WZ, faktura i należność muszą tworzyć jeden ślad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036C7-16FB-47B4-8162-16FE4778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581891-4959-4329-8F3E-B582621C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EFF4E-0E6F-4DDE-A133-C457832C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1D3FD6-88C9-49C7-95A5-3B1B8273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146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WZ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3C0788-328C-4167-B288-3A449AED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194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14 szt.</a:t>
            </a:r>
          </a:p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1 520 koszt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CCD2F-CD75-4DA4-84AC-80497B51A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1051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3073B6-6131-4178-A928-F53D4C50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238375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430E5-AA08-4FBD-8B45-C513E07D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5146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FV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B2C2DC-46EA-4E12-9EAE-9486B0BD0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32194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2 700 netto</a:t>
            </a:r>
          </a:p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621 VAT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54905-A342-40A8-93E7-283A1F0C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1051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6676F0-BC16-4BAF-9662-65275FCD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38375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B128E1-940D-4F94-8BF2-EE602CB3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146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Płatność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84772-128C-4B77-9BC7-2FAA39A2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2194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3 321 brutto</a:t>
            </a:r>
          </a:p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7 dni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D52B0B-284A-4C6E-A545-09937EA3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051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522040-B6E3-4C00-B758-7B9CBB4F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238375"/>
            <a:ext cx="22860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5DDD8F-D51D-4ABD-85C6-4EAE1FE6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5146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Limit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CC657A-FC44-4122-B4B1-E5ACEEF0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2194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5 000 PLN</a:t>
            </a:r>
          </a:p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kontrola ekspozycji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271628-ECD2-43B3-9269-EBE9B88E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0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5A45"/>
                </a:solidFill>
              </a:defRPr>
            </a:pPr>
            <a:r>
              <a:rPr sz="1650" b="1">
                <a:solidFill>
                  <a:srgbClr val="0F5A45"/>
                </a:solidFill>
              </a:rPr>
              <a:t>Dowód: drzewo powiązanych dokumentów + zakładka płatności.</a:t>
            </a:r>
          </a:p>
        </p:txBody>
      </p:sp>
    </p:spTree>
    <p:extLst>
      <p:ext uri="{BB962C8B-B14F-4D97-AF65-F5344CB8AC3E}">
        <p14:creationId xmlns:p14="http://schemas.microsoft.com/office/powerpoint/2010/main" val="19322780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1E7C5-6A53-433F-9299-19469D3E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A8291-6B21-427E-83FF-FFD1BC62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DEMO MARŻY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7B7A2-B266-417E-BCAF-53C20335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Marża staje się wiarygodna po rozchodzie zasobów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DA729-1E2F-4736-93B2-E5C00DFF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57A96-1475-4689-90E2-046D67D5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11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cb257cf5c74dee"/>
          <a:srcRect xmlns:a="http://schemas.openxmlformats.org/drawingml/2006/main" l="0" t="2047" r="0" b="20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" y="1952625"/>
            <a:ext cx="7239000" cy="3905250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9DDF5-7699-4C6F-9106-A3A8E7D7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52625"/>
            <a:ext cx="2952750" cy="39052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5113A-AF2E-44C6-B896-2356A5F2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2479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Sprawdź trzy liczby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134E8C-B5E5-4192-9262-289582E9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4800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Sprzedaż</a:t>
            </a:r>
          </a:p>
          <a:p xmlns:a="http://schemas.openxmlformats.org/drawingml/2006/main"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2 700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9C04A-3BCE-4E62-842F-6669520E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0195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FEF70"/>
                </a:solidFill>
              </a:defRPr>
            </a:pPr>
            <a:r>
              <a:rPr sz="2100" b="1">
                <a:solidFill>
                  <a:srgbClr val="BFEF70"/>
                </a:solidFill>
              </a:rPr>
              <a:t>Koszt</a:t>
            </a:r>
          </a:p>
          <a:p xmlns:a="http://schemas.openxmlformats.org/drawingml/2006/main">
            <a:pPr>
              <a:defRPr sz="2100" b="1">
                <a:solidFill>
                  <a:srgbClr val="BFEF70"/>
                </a:solidFill>
              </a:defRPr>
            </a:pPr>
            <a:r>
              <a:rPr sz="2100" b="1">
                <a:solidFill>
                  <a:srgbClr val="BFEF70"/>
                </a:solidFill>
              </a:rPr>
              <a:t>1 520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7B043-95A6-4AF8-A483-2A19BE86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99110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Marża</a:t>
            </a:r>
          </a:p>
          <a:p xmlns:a="http://schemas.openxmlformats.org/drawingml/2006/main"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1 180</a:t>
            </a:r>
          </a:p>
        </p:txBody>
      </p:sp>
    </p:spTree>
    <p:extLst>
      <p:ext uri="{BB962C8B-B14F-4D97-AF65-F5344CB8AC3E}">
        <p14:creationId xmlns:p14="http://schemas.microsoft.com/office/powerpoint/2010/main" val="21422572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E9485E-574C-4A5A-999E-3CC22849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8701C-C4C8-40FD-8A4A-67121358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ZAKUP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50D89-E6E1-4E9E-BB5C-D4CF9C38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Zakup powinien ujawnić różnicę, nie ją ukryć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E9BE77-0693-4F60-BD43-2DEA810B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E3EC78-068D-45DE-A01F-A5D01D5C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FC822-98B9-4B2C-B8CD-E8C54ECF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228600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468B4-0D02-4BC5-ABA2-771D9F94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812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ZD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FEAC39-553A-4228-AC69-698AD210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099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zamówiono 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0D37E6-8276-4194-AA5F-24C8392E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9813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914F8-E09D-44FA-84C9-4B52FB034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333625"/>
            <a:ext cx="228600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C7E51-10C8-4495-A4AE-DEBD93CF0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5812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PZ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F4B70C-A638-4309-AAD9-2A7F28D85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2099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przyjęto 18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3FFC4-CE44-46A8-B9A5-480FCB43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29813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525DCF-8F44-4D2C-93F7-D63D615F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33625"/>
            <a:ext cx="228600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D3D696-B640-4493-8E66-FDA3E522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812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FZ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E00AA2-DC5A-42DD-86AD-1DC85427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2099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faktura dostawcy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28F829-639E-4A82-AA8A-1A7D016F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81325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5A45"/>
                </a:solidFill>
              </a:defRPr>
            </a:pPr>
            <a:r>
              <a:rPr sz="2100" b="1">
                <a:solidFill>
                  <a:srgbClr val="0F5A45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321B6E-3E46-4616-978E-E25639A68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333625"/>
            <a:ext cx="228600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5C56B"/>
          </a:solidFill>
          <a:ln xmlns:a="http://schemas.openxmlformats.org/drawingml/2006/main" w="9525">
            <a:solidFill>
              <a:srgbClr val="F5C56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8B08BB-DFD6-40B5-A846-52E3D2ED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5812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01D"/>
                </a:solidFill>
              </a:defRPr>
            </a:pPr>
            <a:r>
              <a:rPr sz="1800" b="1">
                <a:solidFill>
                  <a:srgbClr val="10201D"/>
                </a:solidFill>
              </a:rPr>
              <a:t>Wyjątek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50997-6C7B-49F4-BE48-9ABC4035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32099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45F"/>
                </a:solidFill>
              </a:defRPr>
            </a:pPr>
            <a:r>
              <a:rPr sz="1350" b="0">
                <a:solidFill>
                  <a:srgbClr val="52645F"/>
                </a:solidFill>
              </a:rPr>
              <a:t>2 szt. do decyzji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9E7BB5-62B0-4B90-9379-6F74B103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0"/>
            <a:ext cx="10429875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F13B0E-34C0-4C89-9799-A795CD49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29175"/>
            <a:ext cx="9858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5A45"/>
                </a:solidFill>
              </a:defRPr>
            </a:pPr>
            <a:r>
              <a:rPr sz="1650" b="1">
                <a:solidFill>
                  <a:srgbClr val="0F5A45"/>
                </a:solidFill>
              </a:rPr>
              <a:t>Każda rozbieżność ma właściciela, decyzję, termin i dowód.</a:t>
            </a:r>
          </a:p>
        </p:txBody>
      </p:sp>
    </p:spTree>
    <p:extLst>
      <p:ext uri="{BB962C8B-B14F-4D97-AF65-F5344CB8AC3E}">
        <p14:creationId xmlns:p14="http://schemas.microsoft.com/office/powerpoint/2010/main" val="763548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2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758DAD-8019-45A6-A6F2-4B557571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92786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84797-D6E1-4126-8EB7-F2337BE8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66116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ZWROTY I INWENTARYZACJA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D5918A-943F-4C4F-917A-4BB1D362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Korekta odwraca skutek, a nie historię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55E68-8FB4-44DC-AA0E-4CBC4D06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D5E1A-EF0A-4FE6-A101-A48DE907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927590-8BFE-4C59-B79A-05F92D02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717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E9CF90-A0F3-4E24-9111-48AB98123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09550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Zwrot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E1AD5-DC48-4530-B2F9-C24EE158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19350"/>
            <a:ext cx="468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E5F1EA"/>
                </a:solidFill>
              </a:defRPr>
            </a:pPr>
            <a:r>
              <a:rPr sz="1125" b="0">
                <a:solidFill>
                  <a:srgbClr val="E5F1EA"/>
                </a:solidFill>
              </a:rPr>
              <a:t>powiąż z dokumentem źródłowym i sprawdź ilość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C9EB9-B483-4375-8121-35E189BF9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099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9C15A-6B86-4CE6-9C25-2F8B926F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337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Korekta wartości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8A200-09B8-4255-937C-00FD072D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57600"/>
            <a:ext cx="468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E5F1EA"/>
                </a:solidFill>
              </a:defRPr>
            </a:pPr>
            <a:r>
              <a:rPr sz="1125" b="0">
                <a:solidFill>
                  <a:srgbClr val="E5F1EA"/>
                </a:solidFill>
              </a:rPr>
              <a:t>udokumentuj przyczynę i zakres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5E2BC5-99DA-49B2-ABE2-3119D35D7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482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3FAF25-812A-488D-8BBB-74CE0F8F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7200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Inwentaryzacja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C5A53-EF62-4B77-8814-65FC538D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895850"/>
            <a:ext cx="4686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E5F1EA"/>
                </a:solidFill>
              </a:defRPr>
            </a:pPr>
            <a:r>
              <a:rPr sz="1125" b="0">
                <a:solidFill>
                  <a:srgbClr val="E5F1EA"/>
                </a:solidFill>
              </a:rPr>
              <a:t>spis → różnica → decyzja → dokument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3F7BC7-9376-4A0A-913A-6FFA9949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0250"/>
            <a:ext cx="371475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BD67EE-52A2-4FDE-82D5-8098F5AC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3050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Błąd krytyczny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37B89-8AAD-4EF3-A589-7F9189AE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143250"/>
            <a:ext cx="3000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E5F1EA"/>
                </a:solidFill>
              </a:defRPr>
            </a:pPr>
            <a:r>
              <a:rPr sz="1650" b="0">
                <a:solidFill>
                  <a:srgbClr val="E5F1EA"/>
                </a:solidFill>
              </a:rPr>
              <a:t>Kasowanie dokumentu lub ręczna zmiana stanu bez pozostawienia śladu audytowego.</a:t>
            </a:r>
          </a:p>
        </p:txBody>
      </p:sp>
    </p:spTree>
    <p:extLst>
      <p:ext uri="{BB962C8B-B14F-4D97-AF65-F5344CB8AC3E}">
        <p14:creationId xmlns:p14="http://schemas.microsoft.com/office/powerpoint/2010/main" val="6522303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D0D75D-D60E-4033-AEF5-90E4A759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57859-6271-43BB-946A-4216EBEA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KONTROLA KOŃCOWA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8BA87D-439D-4257-B23B-83833FF9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Dziesięć kontroli zamyka przypadek dowodowo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5FF17-E235-471A-BB34-6D9547AC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A8AFDB-7771-4068-A872-929D1737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A6E28E-6B08-4A1E-ACAE-DBB557D08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47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08C9D4-E572-4521-91FB-6BB896E8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0478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Kartoteka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C3D22-D1B8-4001-8581-BA88114B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336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EA403C-EE0D-4AD0-B2E8-845FA7FE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7336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Warunki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1D5ED-737D-40F1-B0F1-366FA48F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194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E4CCF3-974C-458A-98BF-35737BA6C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194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Ilość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D456E1-5128-4D09-8683-AFFA4A24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052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7CB934-0813-4AF7-8998-636E967C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1052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Dostępność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863400-BFF9-473A-A3A6-3B5390FC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910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6DE692-FAC8-4AF8-A575-F966498B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910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Powiązania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80B11-F71E-4F6A-B6E1-7282AE7F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3FEDF7-6DBA-49C2-B482-02F526C5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0478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Koszt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E36B50-0152-4AA9-B599-AC76D785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336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07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A8FE14-8DF2-44E0-823B-C4C49187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7336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Marża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6AA687-C858-425E-87DE-2EA70279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194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08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661B1-CEEF-4BD1-AE76-6F454CA3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194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Należność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733ACA-2144-48BE-8006-19382712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1052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09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EEE684-CC27-4A8E-902C-20067C546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1052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Wyjątki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C54BCC-CE7C-44A4-B3DA-B3FD6189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910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F5A45"/>
                </a:solidFill>
              </a:defRPr>
            </a:pPr>
            <a:r>
              <a:rPr sz="1275" b="1">
                <a:solidFill>
                  <a:srgbClr val="0F5A45"/>
                </a:solidFill>
              </a:rPr>
              <a:t>10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D4C2B1-9E2E-4909-A056-9BA1212B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7910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01D"/>
                </a:solidFill>
              </a:defRPr>
            </a:pPr>
            <a:r>
              <a:rPr sz="1575" b="1">
                <a:solidFill>
                  <a:srgbClr val="10201D"/>
                </a:solidFill>
              </a:rPr>
              <a:t>Dowód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4E408F-1D30-486F-9981-01D9A00D6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952625"/>
            <a:ext cx="190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8D0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8E518F-C67A-4287-9C87-34F0E24C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0"/>
            <a:ext cx="4095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289E9C-94D1-4F50-A666-236930333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76900"/>
            <a:ext cx="3829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WARUNEK: ZERO NIEWYJAŚNIONYCH RÓŻNIC</a:t>
            </a:r>
          </a:p>
        </p:txBody>
      </p:sp>
    </p:spTree>
    <p:extLst>
      <p:ext uri="{BB962C8B-B14F-4D97-AF65-F5344CB8AC3E}">
        <p14:creationId xmlns:p14="http://schemas.microsoft.com/office/powerpoint/2010/main" val="143750091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E873A8-0A7D-439A-9876-F16D6E0B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714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5F1EA"/>
          </a:solidFill>
          <a:ln xmlns:a="http://schemas.openxmlformats.org/drawingml/2006/main" w="9525">
            <a:solidFill>
              <a:srgbClr val="E5F1E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FF3825-584A-4A79-9B0B-0513371C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1447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LABORATORIUM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65CC6-C144-4EBA-8ECA-317E9B51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144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01D"/>
                </a:solidFill>
              </a:defRPr>
            </a:pPr>
            <a:r>
              <a:rPr sz="3000" b="1">
                <a:solidFill>
                  <a:srgbClr val="10201D"/>
                </a:solidFill>
              </a:rPr>
              <a:t>Egzamin sprawdza proces, nie pamięć ekranów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7484C-82BE-41E1-AA66-F06149A4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0BE846-51A9-4CB8-99C4-C8AFF231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F0093-718C-45C7-A5FB-EBA75427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4810125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C3F602-D647-4AAF-B2D1-B223E8EE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3905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01D"/>
                </a:solidFill>
              </a:defRPr>
            </a:pPr>
            <a:r>
              <a:rPr sz="2175" b="1">
                <a:solidFill>
                  <a:srgbClr val="10201D"/>
                </a:solidFill>
              </a:rPr>
              <a:t>8 laboratoriów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2BA0C-51E8-40AD-80F8-C61EBA82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24200"/>
            <a:ext cx="395287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45F"/>
                </a:solidFill>
              </a:defRPr>
            </a:pPr>
            <a:r>
              <a:rPr sz="1650" b="0">
                <a:solidFill>
                  <a:srgbClr val="52645F"/>
                </a:solidFill>
              </a:rPr>
              <a:t>dane → sprzedaż → dostępność → WZ/FV → marża → zakup → zwrot → egzamin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080AE-4243-4DE3-AD95-2C82CE8E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000250"/>
            <a:ext cx="504825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096BF-9B71-4E17-85D5-34CA20AD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305050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Próg zaliczenia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8CACD-D940-4603-89DA-AB1EEC83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086100"/>
            <a:ext cx="4191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BFEF70"/>
                </a:solidFill>
              </a:defRPr>
            </a:pPr>
            <a:r>
              <a:rPr sz="4050" b="1">
                <a:solidFill>
                  <a:srgbClr val="BFEF70"/>
                </a:solidFill>
              </a:rPr>
              <a:t>80 / 100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78F6B-066E-4A6C-9C21-7341E026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95750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F1EA"/>
                </a:solidFill>
              </a:defRPr>
            </a:pPr>
            <a:r>
              <a:rPr sz="1500" b="0">
                <a:solidFill>
                  <a:srgbClr val="E5F1EA"/>
                </a:solidFill>
              </a:rPr>
              <a:t>oraz brak błędu krytycznego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F1F7C7-5604-4127-AB1F-35B7A40F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0"/>
            <a:ext cx="952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F5A45"/>
                </a:solidFill>
              </a:defRPr>
            </a:pPr>
            <a:r>
              <a:rPr sz="1575" b="1">
                <a:solidFill>
                  <a:srgbClr val="0F5A45"/>
                </a:solidFill>
              </a:rPr>
              <a:t>Dowód: numery dokumentów, parametry, wynik i zrzut/eksport.</a:t>
            </a:r>
          </a:p>
        </p:txBody>
      </p:sp>
    </p:spTree>
    <p:extLst>
      <p:ext uri="{BB962C8B-B14F-4D97-AF65-F5344CB8AC3E}">
        <p14:creationId xmlns:p14="http://schemas.microsoft.com/office/powerpoint/2010/main" val="43764193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CBAF1-BA27-4CCC-94F3-408704A56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4350"/>
            <a:ext cx="2714625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F1612-336C-4A4A-8932-9803D999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"/>
            <a:ext cx="24479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0201D"/>
                </a:solidFill>
              </a:defRPr>
            </a:pPr>
            <a:r>
              <a:rPr sz="975" b="1">
                <a:solidFill>
                  <a:srgbClr val="10201D"/>
                </a:solidFill>
              </a:rPr>
              <a:t>PAKIET GOTOWY DO WDROŻENIA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48BEE6-838C-45F1-8C9D-6A48D8BA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85875"/>
            <a:ext cx="6381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10201D"/>
                </a:solidFill>
              </a:defRPr>
            </a:pPr>
            <a:r>
              <a:rPr sz="3675" b="1">
                <a:solidFill>
                  <a:srgbClr val="10201D"/>
                </a:solidFill>
              </a:rPr>
              <a:t>Odtwórz bazę.</a:t>
            </a:r>
          </a:p>
          <a:p xmlns:a="http://schemas.openxmlformats.org/drawingml/2006/main">
            <a:pPr>
              <a:defRPr sz="3675" b="1">
                <a:solidFill>
                  <a:srgbClr val="10201D"/>
                </a:solidFill>
              </a:defRPr>
            </a:pPr>
            <a:r>
              <a:rPr sz="3675" b="1">
                <a:solidFill>
                  <a:srgbClr val="10201D"/>
                </a:solidFill>
              </a:rPr>
              <a:t>Przejdź HM-01.</a:t>
            </a:r>
          </a:p>
          <a:p xmlns:a="http://schemas.openxmlformats.org/drawingml/2006/main">
            <a:pPr>
              <a:defRPr sz="3675" b="1">
                <a:solidFill>
                  <a:srgbClr val="10201D"/>
                </a:solidFill>
              </a:defRPr>
            </a:pPr>
            <a:r>
              <a:rPr sz="3675" b="1">
                <a:solidFill>
                  <a:srgbClr val="10201D"/>
                </a:solidFill>
              </a:rPr>
              <a:t>Zapisz dowody.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041467-D613-464B-ABB1-E43FF690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3340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0F5A45"/>
          </a:solidFill>
          <a:ln xmlns:a="http://schemas.openxmlformats.org/drawingml/2006/main" w="9525">
            <a:solidFill>
              <a:srgbClr val="0F5A4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4EF79-8E59-4A2D-849F-EAB2C51C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814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Pakiet kursowy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8CF4B-EB5E-4C27-B523-D572F77A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577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E5F1EA"/>
                </a:solidFill>
              </a:defRPr>
            </a:pPr>
            <a:r>
              <a:rPr sz="1275" b="0">
                <a:solidFill>
                  <a:srgbClr val="E5F1EA"/>
                </a:solidFill>
              </a:rPr>
              <a:t>e-book • prezentacja • XLSX • film AI • napisy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6B062-B590-403B-80BB-2C1EB0C1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238250"/>
            <a:ext cx="2571750" cy="2571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9525">
            <a:solidFill>
              <a:srgbClr val="10201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3A5F7-5304-4EB7-9210-0E35123C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876425"/>
            <a:ext cx="1295400" cy="129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F70"/>
          </a:solidFill>
          <a:ln xmlns:a="http://schemas.openxmlformats.org/drawingml/2006/main" w="9525">
            <a:solidFill>
              <a:srgbClr val="BFEF7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05619-4655-4562-92C1-460CFFB4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114550"/>
            <a:ext cx="76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10201D"/>
                </a:solidFill>
              </a:defRPr>
            </a:pPr>
            <a:r>
              <a:rPr sz="4650" b="1">
                <a:solidFill>
                  <a:srgbClr val="10201D"/>
                </a:solidFill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95C4A4-5F2B-46E7-9669-568223A74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4291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5A45"/>
                </a:solidFill>
              </a:defRPr>
            </a:pPr>
            <a:r>
              <a:rPr sz="1800" b="1">
                <a:solidFill>
                  <a:srgbClr val="0F5A45"/>
                </a:solidFill>
              </a:rPr>
              <a:t>erpologia.pl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A157A7-C480-48D0-8A2D-7D818EC6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952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45F"/>
                </a:solidFill>
              </a:defRPr>
            </a:pPr>
            <a:r>
              <a:rPr sz="1575" b="0">
                <a:solidFill>
                  <a:srgbClr val="52645F"/>
                </a:solidFill>
              </a:rPr>
              <a:t>Następny krok: test na docelowej wersji enova365 i publikacja bazy szkoleniowej na własnym serwerze.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56892D-07DE-4C21-A1EA-31F2E488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ERPOLOGIA • HANDEL I MAGAZYN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3CD0CF-5A62-41F9-8090-EFC23A1A5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2645F"/>
                </a:solidFill>
              </a:defRPr>
            </a:pPr>
            <a:r>
              <a:rPr sz="825" b="1">
                <a:solidFill>
                  <a:srgbClr val="52645F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713055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2026-09-02T09:42:50.6860000Z</dcterms:created>
  <dcterms:modified xsi:type="dcterms:W3CDTF">2026-09-02T09:42:50.6860000Z</dcterms:modified>
</coreProperties>
</file>