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0bafb2c82e44ab" /><Relationship Type="http://schemas.openxmlformats.org/officeDocument/2006/relationships/extended-properties" Target="/docProps/app.xml" Id="R1f00579cb63f4e8d" /><Relationship Type="http://schemas.openxmlformats.org/officeDocument/2006/relationships/officeDocument" Target="/ppt/presentation.xml" Id="Rb4694a5c49c148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935eb97e7248f5"/>
  </p:sldMasterIdLst>
  <p:notesMasterIdLst>
    <p:notesMasterId xmlns:r="http://schemas.openxmlformats.org/officeDocument/2006/relationships" r:id="R07f8bcf7fa274b52"/>
  </p:notesMasterIdLst>
  <p:sldIdLst>
    <p:sldId xmlns:r="http://schemas.openxmlformats.org/officeDocument/2006/relationships" id="256" r:id="R024595902b48448f"/>
    <p:sldId xmlns:r="http://schemas.openxmlformats.org/officeDocument/2006/relationships" id="257" r:id="R2f4b939ccde24af1"/>
    <p:sldId xmlns:r="http://schemas.openxmlformats.org/officeDocument/2006/relationships" id="258" r:id="R9532ee58a3004435"/>
    <p:sldId xmlns:r="http://schemas.openxmlformats.org/officeDocument/2006/relationships" id="259" r:id="R1dcd7a3d6516426f"/>
    <p:sldId xmlns:r="http://schemas.openxmlformats.org/officeDocument/2006/relationships" id="260" r:id="R15b14a07f18a4035"/>
    <p:sldId xmlns:r="http://schemas.openxmlformats.org/officeDocument/2006/relationships" id="261" r:id="Rcb43867b35fb420d"/>
    <p:sldId xmlns:r="http://schemas.openxmlformats.org/officeDocument/2006/relationships" id="262" r:id="Ra2a4a12d64a8442f"/>
    <p:sldId xmlns:r="http://schemas.openxmlformats.org/officeDocument/2006/relationships" id="263" r:id="Rd6193be91a8b48b9"/>
    <p:sldId xmlns:r="http://schemas.openxmlformats.org/officeDocument/2006/relationships" id="264" r:id="Rd69faec805a44a46"/>
    <p:sldId xmlns:r="http://schemas.openxmlformats.org/officeDocument/2006/relationships" id="265" r:id="R774f596601af4888"/>
    <p:sldId xmlns:r="http://schemas.openxmlformats.org/officeDocument/2006/relationships" id="266" r:id="Rc9577ec2b978463a"/>
    <p:sldId xmlns:r="http://schemas.openxmlformats.org/officeDocument/2006/relationships" id="267" r:id="Rb2096efca188480e"/>
    <p:sldId xmlns:r="http://schemas.openxmlformats.org/officeDocument/2006/relationships" id="268" r:id="Re9500e3b55964bc1"/>
    <p:sldId xmlns:r="http://schemas.openxmlformats.org/officeDocument/2006/relationships" id="269" r:id="R59bcc04866c34f4f"/>
    <p:sldId xmlns:r="http://schemas.openxmlformats.org/officeDocument/2006/relationships" id="270" r:id="R928aecc3129d40c8"/>
    <p:sldId xmlns:r="http://schemas.openxmlformats.org/officeDocument/2006/relationships" id="271" r:id="R9dfd7707299c437c"/>
    <p:sldId xmlns:r="http://schemas.openxmlformats.org/officeDocument/2006/relationships" id="272" r:id="R934137a1204f490c"/>
    <p:sldId xmlns:r="http://schemas.openxmlformats.org/officeDocument/2006/relationships" id="273" r:id="R942fb206decf43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de804377594463" /><Relationship Type="http://schemas.openxmlformats.org/officeDocument/2006/relationships/slideMaster" Target="/ppt/slideMasters/slideMaster1.xml" Id="Rb8935eb97e7248f5" /><Relationship Type="http://schemas.openxmlformats.org/officeDocument/2006/relationships/notesMaster" Target="/ppt/notesMasters/notesMaster1.xml" Id="R07f8bcf7fa274b52" /><Relationship Type="http://schemas.openxmlformats.org/officeDocument/2006/relationships/presProps" Target="/ppt/presProps.xml" Id="Rf1da960ea0ad49b9" /><Relationship Type="http://schemas.openxmlformats.org/officeDocument/2006/relationships/tableStyles" Target="/ppt/tableStyles.xml" Id="R65d0334cada445f5" /><Relationship Type="http://schemas.openxmlformats.org/officeDocument/2006/relationships/slide" Target="/ppt/slides/slide1.xml" Id="R024595902b48448f" /><Relationship Type="http://schemas.openxmlformats.org/officeDocument/2006/relationships/slide" Target="/ppt/slides/slide2.xml" Id="R2f4b939ccde24af1" /><Relationship Type="http://schemas.openxmlformats.org/officeDocument/2006/relationships/slide" Target="/ppt/slides/slide3.xml" Id="R9532ee58a3004435" /><Relationship Type="http://schemas.openxmlformats.org/officeDocument/2006/relationships/slide" Target="/ppt/slides/slide4.xml" Id="R1dcd7a3d6516426f" /><Relationship Type="http://schemas.openxmlformats.org/officeDocument/2006/relationships/slide" Target="/ppt/slides/slide5.xml" Id="R15b14a07f18a4035" /><Relationship Type="http://schemas.openxmlformats.org/officeDocument/2006/relationships/slide" Target="/ppt/slides/slide6.xml" Id="Rcb43867b35fb420d" /><Relationship Type="http://schemas.openxmlformats.org/officeDocument/2006/relationships/slide" Target="/ppt/slides/slide7.xml" Id="Ra2a4a12d64a8442f" /><Relationship Type="http://schemas.openxmlformats.org/officeDocument/2006/relationships/slide" Target="/ppt/slides/slide8.xml" Id="Rd6193be91a8b48b9" /><Relationship Type="http://schemas.openxmlformats.org/officeDocument/2006/relationships/slide" Target="/ppt/slides/slide9.xml" Id="Rd69faec805a44a46" /><Relationship Type="http://schemas.openxmlformats.org/officeDocument/2006/relationships/slide" Target="/ppt/slides/slide10.xml" Id="R774f596601af4888" /><Relationship Type="http://schemas.openxmlformats.org/officeDocument/2006/relationships/slide" Target="/ppt/slides/slide11.xml" Id="Rc9577ec2b978463a" /><Relationship Type="http://schemas.openxmlformats.org/officeDocument/2006/relationships/slide" Target="/ppt/slides/slide12.xml" Id="Rb2096efca188480e" /><Relationship Type="http://schemas.openxmlformats.org/officeDocument/2006/relationships/slide" Target="/ppt/slides/slide13.xml" Id="Re9500e3b55964bc1" /><Relationship Type="http://schemas.openxmlformats.org/officeDocument/2006/relationships/slide" Target="/ppt/slides/slide14.xml" Id="R59bcc04866c34f4f" /><Relationship Type="http://schemas.openxmlformats.org/officeDocument/2006/relationships/slide" Target="/ppt/slides/slide15.xml" Id="R928aecc3129d40c8" /><Relationship Type="http://schemas.openxmlformats.org/officeDocument/2006/relationships/slide" Target="/ppt/slides/slide16.xml" Id="R9dfd7707299c437c" /><Relationship Type="http://schemas.openxmlformats.org/officeDocument/2006/relationships/slide" Target="/ppt/slides/slide17.xml" Id="R934137a1204f490c" /><Relationship Type="http://schemas.openxmlformats.org/officeDocument/2006/relationships/slide" Target="/ppt/slides/slide18.xml" Id="R942fb206decf43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c5f2bf109e4b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e4088006ad4ee6" /><Relationship Type="http://schemas.openxmlformats.org/officeDocument/2006/relationships/notesMaster" Target="/ppt/notesMasters/notesMaster1.xml" Id="R8e1af888e5e449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625e215b494a6f" /><Relationship Type="http://schemas.openxmlformats.org/officeDocument/2006/relationships/notesMaster" Target="/ppt/notesMasters/notesMaster1.xml" Id="R152d82cc91fe4a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66b724e1ec4013" /><Relationship Type="http://schemas.openxmlformats.org/officeDocument/2006/relationships/notesMaster" Target="/ppt/notesMasters/notesMaster1.xml" Id="R7ea85f4b69a747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a8e33ed5974f3c" /><Relationship Type="http://schemas.openxmlformats.org/officeDocument/2006/relationships/notesMaster" Target="/ppt/notesMasters/notesMaster1.xml" Id="R8e1160c5b3fa40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c9781983fe4a5f" /><Relationship Type="http://schemas.openxmlformats.org/officeDocument/2006/relationships/notesMaster" Target="/ppt/notesMasters/notesMaster1.xml" Id="Rd1ec3274c6d640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3d3223997f41c4" /><Relationship Type="http://schemas.openxmlformats.org/officeDocument/2006/relationships/notesMaster" Target="/ppt/notesMasters/notesMaster1.xml" Id="Rd8dbc9aac6ac40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70b5a5abac4a7e" /><Relationship Type="http://schemas.openxmlformats.org/officeDocument/2006/relationships/notesMaster" Target="/ppt/notesMasters/notesMaster1.xml" Id="R97fc394ebc5e46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ae074ea57e4573" /><Relationship Type="http://schemas.openxmlformats.org/officeDocument/2006/relationships/notesMaster" Target="/ppt/notesMasters/notesMaster1.xml" Id="R270a57a1c0394d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116342983e4234" /><Relationship Type="http://schemas.openxmlformats.org/officeDocument/2006/relationships/notesMaster" Target="/ppt/notesMasters/notesMaster1.xml" Id="R2649139cbcdf41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135242c98d4e7c" /><Relationship Type="http://schemas.openxmlformats.org/officeDocument/2006/relationships/notesMaster" Target="/ppt/notesMasters/notesMaster1.xml" Id="R79812db1a45a47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afe46ad9df47b3" /><Relationship Type="http://schemas.openxmlformats.org/officeDocument/2006/relationships/notesMaster" Target="/ppt/notesMasters/notesMaster1.xml" Id="R25b2c90d9b5a4c5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85020f89034c4e" /><Relationship Type="http://schemas.openxmlformats.org/officeDocument/2006/relationships/notesMaster" Target="/ppt/notesMasters/notesMaster1.xml" Id="Rfda11cea9eaa42a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04cad5db6494869" /><Relationship Type="http://schemas.openxmlformats.org/officeDocument/2006/relationships/notesMaster" Target="/ppt/notesMasters/notesMaster1.xml" Id="R4083b2cbea2e4b3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1947d23d0d340d3" /><Relationship Type="http://schemas.openxmlformats.org/officeDocument/2006/relationships/notesMaster" Target="/ppt/notesMasters/notesMaster1.xml" Id="R2ee3bc515c524df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b8bc93a10b0403c" /><Relationship Type="http://schemas.openxmlformats.org/officeDocument/2006/relationships/notesMaster" Target="/ppt/notesMasters/notesMaster1.xml" Id="R0e78607b4b884a9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448f18397fe43dc" /><Relationship Type="http://schemas.openxmlformats.org/officeDocument/2006/relationships/notesMaster" Target="/ppt/notesMasters/notesMaster1.xml" Id="Rdd762d64ec4d42e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78bca4d9859426b" /><Relationship Type="http://schemas.openxmlformats.org/officeDocument/2006/relationships/notesMaster" Target="/ppt/notesMasters/notesMaster1.xml" Id="R770dc6b74f8342d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fc0afc6ca2c43de" /><Relationship Type="http://schemas.openxmlformats.org/officeDocument/2006/relationships/notesMaster" Target="/ppt/notesMasters/notesMaster1.xml" Id="R1fcec9af17e249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Otwórz prezentację informacją, że portfolio jest gotowym systemem produkcji kursów, a nie listą tematów.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katalog kursów 1.0, 02.09.2026.</a:t>
            </a:r>
          </a:p>
          <a:p xmlns:a="http://schemas.openxmlformats.org/drawingml/2006/main">
            <a:r>
              <a:t>- ERPologia — istniejący system identyfikacji wizualnej.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Wyjaśnij pięcioetapowy standard. Każdy materiał ma prowadzić do wyniku możliwego do zweryfikowania przez drugą osobę.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Katalog i standard produkcyjny, rozdział „Jak działa Akademia”.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obejmuje dziewięć obszarów funkcjonalnych i pięć technicznych. Handel ma już kompletny pakiet publikacyjny; pozostałe kursy mają gotową warstwę produkcyjną.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manifest Akademii 2606.1.2.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HAN-01.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ERPologia: istniejący pakiet HAN-01 i baza demo 2606.1.2</a:t>
            </a:r>
          </a:p>
          <a:p xmlns:a="http://schemas.openxmlformats.org/drawingml/2006/main">
            <a:r>
              <a:t>- Publiczne demo producenta enova365, dostęp 2026-09-02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CRM-01.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Projekty i Budżetowanie, s. 98–127</a:t>
            </a:r>
          </a:p>
          <a:p xmlns:a="http://schemas.openxmlformats.org/drawingml/2006/main">
            <a:r>
              <a:t>- Projekty i Budżetowanie, s. 22–24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PIB-01.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Projekty i Budżetowanie, s. 4–24</a:t>
            </a:r>
          </a:p>
          <a:p xmlns:a="http://schemas.openxmlformats.org/drawingml/2006/main">
            <a:r>
              <a:t>- Projekty i Budżetowanie, s. 78</a:t>
            </a:r>
          </a:p>
          <a:p xmlns:a="http://schemas.openxmlformats.org/drawingml/2006/main">
            <a:r>
              <a:t>- Projekty i Budżetowanie, s. 87–98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KIP-01.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Kadry Płace i HR, s. 19–369</a:t>
            </a:r>
          </a:p>
          <a:p xmlns:a="http://schemas.openxmlformats.org/drawingml/2006/main">
            <a:r>
              <a:t>- Kadry Płace i HR, s. 480–504</a:t>
            </a:r>
          </a:p>
          <a:p xmlns:a="http://schemas.openxmlformats.org/drawingml/2006/main">
            <a:r>
              <a:t>- Kadry Płace i HR, s. 1119–1138</a:t>
            </a:r>
          </a:p>
          <a:p xmlns:a="http://schemas.openxmlformats.org/drawingml/2006/main">
            <a:r>
              <a:t>- Pulpity HR wdrożeniowa, s. 1–6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ZZL-01.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Kadry Płace i HR, s. 98–106</a:t>
            </a:r>
          </a:p>
          <a:p xmlns:a="http://schemas.openxmlformats.org/drawingml/2006/main">
            <a:r>
              <a:t>- Kadry Płace i HR, s. 542–554</a:t>
            </a:r>
          </a:p>
          <a:p xmlns:a="http://schemas.openxmlformats.org/drawingml/2006/main">
            <a:r>
              <a:t>- Kadry Płace i HR, s. 1835–1959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FK-01.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Finanse i Księgowość, s. 7–39</a:t>
            </a:r>
          </a:p>
          <a:p xmlns:a="http://schemas.openxmlformats.org/drawingml/2006/main">
            <a:r>
              <a:t>- Finanse i Księgowość, s. 620–650</a:t>
            </a:r>
          </a:p>
          <a:p xmlns:a="http://schemas.openxmlformats.org/drawingml/2006/main">
            <a:r>
              <a:t>- Finanse i Księgowość, s. 919–1006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ST-01.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Finanse i Księgowość, s. 455–519</a:t>
            </a:r>
          </a:p>
          <a:p xmlns:a="http://schemas.openxmlformats.org/drawingml/2006/main">
            <a:r>
              <a:t>- Finanse i Księgowość, s. 531–541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LEA-01.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Finanse i Księgowość, s. 459</a:t>
            </a:r>
          </a:p>
          <a:p xmlns:a="http://schemas.openxmlformats.org/drawingml/2006/main">
            <a:r>
              <a:t>- Finanse i Księgowość, s. 548–567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BR-01.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Finanse i Księgowość, s. 919–1006</a:t>
            </a:r>
          </a:p>
          <a:p xmlns:a="http://schemas.openxmlformats.org/drawingml/2006/main">
            <a:r>
              <a:t>- Systemowe, s. 23–64</a:t>
            </a:r>
          </a:p>
          <a:p xmlns:a="http://schemas.openxmlformats.org/drawingml/2006/main">
            <a:r>
              <a:t>- Systemowe, s. 425–440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ADM-01.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Systemowe, s. 23–64</a:t>
            </a:r>
          </a:p>
          <a:p xmlns:a="http://schemas.openxmlformats.org/drawingml/2006/main">
            <a:r>
              <a:t>- Systemowe, s. 231–261</a:t>
            </a:r>
          </a:p>
          <a:p xmlns:a="http://schemas.openxmlformats.org/drawingml/2006/main">
            <a:r>
              <a:t>- Systemowe, s. 468–482</a:t>
            </a:r>
          </a:p>
          <a:p xmlns:a="http://schemas.openxmlformats.org/drawingml/2006/main">
            <a:r>
              <a:t>- Systemowe, s. 620–647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SQL-01.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Systemowe, s. 454–465</a:t>
            </a:r>
          </a:p>
          <a:p xmlns:a="http://schemas.openxmlformats.org/drawingml/2006/main">
            <a:r>
              <a:t>- Systemowe, s. 1115–1144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INF-01.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Systemowe, s. 425–440</a:t>
            </a:r>
          </a:p>
          <a:p xmlns:a="http://schemas.openxmlformats.org/drawingml/2006/main">
            <a:r>
              <a:t>- Systemowe, s. 468–469</a:t>
            </a:r>
          </a:p>
          <a:p xmlns:a="http://schemas.openxmlformats.org/drawingml/2006/main">
            <a:r>
              <a:t>- Systemowe, s. 620–647</a:t>
            </a:r>
          </a:p>
          <a:p xmlns:a="http://schemas.openxmlformats.org/drawingml/2006/main">
            <a:r>
              <a:t>- Systemowe, s. 1115–1127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INT-01.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Systemowe, s. 104–151</a:t>
            </a:r>
          </a:p>
          <a:p xmlns:a="http://schemas.openxmlformats.org/drawingml/2006/main">
            <a:r>
              <a:t>- Systemowe, s. 359–367</a:t>
            </a:r>
          </a:p>
          <a:p xmlns:a="http://schemas.openxmlformats.org/drawingml/2006/main">
            <a:r>
              <a:t>- Systemowe, s. 756–768</a:t>
            </a:r>
          </a:p>
          <a:p xmlns:a="http://schemas.openxmlformats.org/drawingml/2006/main">
            <a:r>
              <a:t>- Systemowe, s. 1166–1177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Przedstaw wynik kursu LOG-01. Podkreśl, że moduły mają osobne laboratoria i scenariusze wideo, a materiał podlega testowi wersji.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enova365 Log Center 2026.09.02-r15 — kod i pakiety produktu</a:t>
            </a:r>
          </a:p>
          <a:p xmlns:a="http://schemas.openxmlformats.org/drawingml/2006/main">
            <a:r>
              <a:t>- ANALIZA-LOGOW-WIELU-INSTALACJI-2026-09-02.md</a:t>
            </a:r>
          </a:p>
          <a:p xmlns:a="http://schemas.openxmlformats.org/drawingml/2006/main">
            <a:r>
              <a:t>- enova365-opisy-zdarzen-2026.09.02-r15.json — 45 reguł</a:t>
            </a:r>
          </a:p>
          <a:p xmlns:a="http://schemas.openxmlformats.org/drawingml/2006/main">
            <a:r>
              <a:t>- Systemowe, s. 453–465</a:t>
            </a:r>
          </a:p>
          <a:p xmlns:a="http://schemas.openxmlformats.org/drawingml/2006/main">
            <a:r>
              <a:t>- Systemowe, s. 620–647</a:t>
            </a:r>
          </a:p>
          <a:p xmlns:a="http://schemas.openxmlformats.org/drawingml/2006/main">
            <a:r>
              <a:t>- Systemowe, s. 1127–1177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Zakończ decyzją operacyjną: nagrywać seriami po jednej ścieżce, zaczynając od kursów o najwyższym popycie i najstabilniejszej treści.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ERPologia — Plan produkcji multimediów 1.0.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ce76dbb8494e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2fc43200cb4b00" /><Relationship Type="http://schemas.openxmlformats.org/officeDocument/2006/relationships/slideLayout" Target="/ppt/slideLayouts/slideLayout1.xml" Id="R0d2b9cc797904f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2b9cc797904f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eb1a5d4e643cc" /><Relationship Type="http://schemas.openxmlformats.org/officeDocument/2006/relationships/image" Target="/ppt/media/image.png" Id="R928d493581954371" /><Relationship Type="http://schemas.openxmlformats.org/officeDocument/2006/relationships/notesSlide" Target="/ppt/notesSlides/notesSlide1.xml" Id="R6304a3d077b148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af0e9d9844785" /><Relationship Type="http://schemas.openxmlformats.org/officeDocument/2006/relationships/notesSlide" Target="/ppt/notesSlides/notesSlide2.xml" Id="Rcf03f69d187d41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376e7cc9e416b" /><Relationship Type="http://schemas.openxmlformats.org/officeDocument/2006/relationships/notesSlide" Target="/ppt/notesSlides/notesSlide3.xml" Id="Rc116de0cca3142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48b175711411a" /><Relationship Type="http://schemas.openxmlformats.org/officeDocument/2006/relationships/notesSlide" Target="/ppt/notesSlides/notesSlide4.xml" Id="R3523cfe4d14d48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698300c2c4d3c" /><Relationship Type="http://schemas.openxmlformats.org/officeDocument/2006/relationships/notesSlide" Target="/ppt/notesSlides/notesSlide5.xml" Id="Rb721558e2f5046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56612e8ea440d" /><Relationship Type="http://schemas.openxmlformats.org/officeDocument/2006/relationships/notesSlide" Target="/ppt/notesSlides/notesSlide6.xml" Id="Rf07f0b1db7db40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cbdc21c9c64b8b" /><Relationship Type="http://schemas.openxmlformats.org/officeDocument/2006/relationships/notesSlide" Target="/ppt/notesSlides/notesSlide7.xml" Id="Rb6f4117d4a0340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c91593b724117" /><Relationship Type="http://schemas.openxmlformats.org/officeDocument/2006/relationships/notesSlide" Target="/ppt/notesSlides/notesSlide8.xml" Id="Rc25c46e467db42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eabbd1fc8c44d6" /><Relationship Type="http://schemas.openxmlformats.org/officeDocument/2006/relationships/notesSlide" Target="/ppt/notesSlides/notesSlide9.xml" Id="R0ec561648d9844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3bd6763e2a4141" /><Relationship Type="http://schemas.openxmlformats.org/officeDocument/2006/relationships/notesSlide" Target="/ppt/notesSlides/notesSlide10.xml" Id="Rb9e41b7f69514a2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de626f93bf4287" /><Relationship Type="http://schemas.openxmlformats.org/officeDocument/2006/relationships/notesSlide" Target="/ppt/notesSlides/notesSlide11.xml" Id="R027a1bc186334d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d8b39797054e15" /><Relationship Type="http://schemas.openxmlformats.org/officeDocument/2006/relationships/notesSlide" Target="/ppt/notesSlides/notesSlide12.xml" Id="R41396db60f664c1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d1b130cc74486" /><Relationship Type="http://schemas.openxmlformats.org/officeDocument/2006/relationships/notesSlide" Target="/ppt/notesSlides/notesSlide13.xml" Id="R0c48f60f9f0749f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4014c1a1134465" /><Relationship Type="http://schemas.openxmlformats.org/officeDocument/2006/relationships/notesSlide" Target="/ppt/notesSlides/notesSlide14.xml" Id="Rb7c74e1406fd48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9d24b3250460d" /><Relationship Type="http://schemas.openxmlformats.org/officeDocument/2006/relationships/notesSlide" Target="/ppt/notesSlides/notesSlide15.xml" Id="R62a315db2902432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870052be44715" /><Relationship Type="http://schemas.openxmlformats.org/officeDocument/2006/relationships/notesSlide" Target="/ppt/notesSlides/notesSlide16.xml" Id="Ra808d8d285914e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650838ce84fde" /><Relationship Type="http://schemas.openxmlformats.org/officeDocument/2006/relationships/notesSlide" Target="/ppt/notesSlides/notesSlide17.xml" Id="R5f521d145124402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75f9ebdd4413c" /><Relationship Type="http://schemas.openxmlformats.org/officeDocument/2006/relationships/notesSlide" Target="/ppt/notesSlides/notesSlide18.xml" Id="R950a26d2954144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d49358195437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04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961E7-7DB8-4864-A957-9E8D13544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0450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Akademia enova365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330BE-7485-49C4-9BA9-60D47BEE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FF071"/>
                </a:solidFill>
              </a:defRPr>
            </a:pPr>
            <a:r>
              <a:rPr sz="1800" b="1">
                <a:solidFill>
                  <a:srgbClr val="BFF071"/>
                </a:solidFill>
              </a:rPr>
              <a:t>14 kursów • 121 modułów • 484 lekcje • 121 laboratoriów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F8ACC-687D-4456-B400-CFFDAC3E3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Kompletny portfel programów, laboratoriów, quizów i scenariuszy filmów AI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53F551-2E0F-4A5A-8ECD-1B847158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3943350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4A5A8-0D4F-4F67-823B-9971515F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29577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F07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7BEFA-F8A1-44B1-BFC0-820408C8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44817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71B18"/>
                </a:solidFill>
              </a:defRPr>
            </a:pPr>
            <a:r>
              <a:rPr sz="1800" b="1">
                <a:solidFill>
                  <a:srgbClr val="071B18"/>
                </a:solidFill>
              </a:rPr>
              <a:t>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965A29-2716-480D-B83F-6F493E6C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95EAF-FE3F-4DB5-8AEB-853377F7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01  •  BASELINE 2606.1.2</a:t>
            </a:r>
          </a:p>
        </p:txBody>
      </p:sp>
    </p:spTree>
    <p:extLst>
      <p:ext uri="{BB962C8B-B14F-4D97-AF65-F5344CB8AC3E}">
        <p14:creationId xmlns:p14="http://schemas.microsoft.com/office/powerpoint/2010/main" val="2705134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03ECCD-F063-45FB-87F7-02E934C8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STANDARD EDUKACYJNY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8872A-9BA3-4264-91F8-2EDF60CE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Jedna metoda dla wszystkich kursów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92DCF-72B8-435E-A5D5-DDCC5130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BD618-EACE-4FAB-A9C9-50E0BE2B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43EDB2-1A5A-431A-A010-22BAAAC6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02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F8AA3-4CFD-4577-B51C-4607BEB8E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952625" cy="2000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9D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9DE46-74A7-4A04-97A2-C4A32A7C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C5B46"/>
                </a:solidFill>
              </a:defRPr>
            </a:pPr>
            <a:r>
              <a:rPr sz="112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02E21-82B0-4F36-82B6-E8D5E411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52750"/>
            <a:ext cx="157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8"/>
                </a:solidFill>
              </a:defRPr>
            </a:pPr>
            <a:r>
              <a:rPr sz="1725" b="1">
                <a:solidFill>
                  <a:srgbClr val="071B18"/>
                </a:solidFill>
              </a:rPr>
              <a:t>Konfiguracja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E513F-6413-466E-A34C-66F410D1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62350"/>
            <a:ext cx="1571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9706A"/>
                </a:solidFill>
              </a:defRPr>
            </a:pPr>
            <a:r>
              <a:rPr sz="1275" b="0">
                <a:solidFill>
                  <a:srgbClr val="59706A"/>
                </a:solidFill>
              </a:rPr>
              <a:t>warunki i prawa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577BBA-3D89-42D2-82D0-4C5DA39A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238375"/>
            <a:ext cx="1952625" cy="2000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9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FE6E12-0118-4889-A281-A332D21E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42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C5B46"/>
                </a:solidFill>
              </a:defRPr>
            </a:pPr>
            <a:r>
              <a:rPr sz="112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C2D86A-870C-4FE3-A82C-6C03A8007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952750"/>
            <a:ext cx="157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8"/>
                </a:solidFill>
              </a:defRPr>
            </a:pPr>
            <a:r>
              <a:rPr sz="1725" b="1">
                <a:solidFill>
                  <a:srgbClr val="071B18"/>
                </a:solidFill>
              </a:rPr>
              <a:t>Operacja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F0DCC-AE3E-4ADF-B938-63C4D094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562350"/>
            <a:ext cx="1571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9706A"/>
                </a:solidFill>
              </a:defRPr>
            </a:pPr>
            <a:r>
              <a:rPr sz="1275" b="0">
                <a:solidFill>
                  <a:srgbClr val="59706A"/>
                </a:solidFill>
              </a:rPr>
              <a:t>realny zapis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171800-B826-4D2A-9421-AA598EDD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238375"/>
            <a:ext cx="1952625" cy="2000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9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E02D21-90C7-44DD-8D43-8607BA29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42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C5B46"/>
                </a:solidFill>
              </a:defRPr>
            </a:pPr>
            <a:r>
              <a:rPr sz="112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B69305-7D32-46A1-918A-959FE204C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952750"/>
            <a:ext cx="157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8"/>
                </a:solidFill>
              </a:defRPr>
            </a:pPr>
            <a:r>
              <a:rPr sz="1725" b="1">
                <a:solidFill>
                  <a:srgbClr val="071B18"/>
                </a:solidFill>
              </a:rPr>
              <a:t>Dowód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FD080A-8C89-4A82-ADD0-A02AB6A9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562350"/>
            <a:ext cx="1571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9706A"/>
                </a:solidFill>
              </a:defRPr>
            </a:pPr>
            <a:r>
              <a:rPr sz="1275" b="0">
                <a:solidFill>
                  <a:srgbClr val="59706A"/>
                </a:solidFill>
              </a:rPr>
              <a:t>wynik i relacje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1D02A-1C14-4352-820A-E59534AF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238375"/>
            <a:ext cx="1952625" cy="2000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9D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A5A0B0-7AD3-4605-9C52-51E8073CD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42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C5B46"/>
                </a:solidFill>
              </a:defRPr>
            </a:pPr>
            <a:r>
              <a:rPr sz="112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9FD676-70F4-4EDA-AD36-B4157D44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952750"/>
            <a:ext cx="157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8"/>
                </a:solidFill>
              </a:defRPr>
            </a:pPr>
            <a:r>
              <a:rPr sz="1725" b="1">
                <a:solidFill>
                  <a:srgbClr val="071B18"/>
                </a:solidFill>
              </a:rPr>
              <a:t>Diagnoza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2432B4-4FFA-4A75-982B-ABC47A0B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562350"/>
            <a:ext cx="1571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9706A"/>
                </a:solidFill>
              </a:defRPr>
            </a:pPr>
            <a:r>
              <a:rPr sz="1275" b="0">
                <a:solidFill>
                  <a:srgbClr val="59706A"/>
                </a:solidFill>
              </a:rPr>
              <a:t>przyczyna i wyjątek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DD96B5-88CE-445A-AFEC-551E3125D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238375"/>
            <a:ext cx="1952625" cy="2000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0C5B46"/>
          </a:solidFill>
          <a:ln xmlns:a="http://schemas.openxmlformats.org/drawingml/2006/main" w="9525">
            <a:solidFill>
              <a:srgbClr val="0C5B4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9A27B0-86FB-4B06-9D15-02E59D60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42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08F7BD-E55E-4275-ABFC-79D6577E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952750"/>
            <a:ext cx="157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Rollback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264A1-1130-44C3-8F9A-5B465CC1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562350"/>
            <a:ext cx="1571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bezpieczne wycofanie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823CED-9907-4A99-B489-40D0C450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6680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BFF071"/>
          </a:solidFill>
          <a:ln xmlns:a="http://schemas.openxmlformats.org/drawingml/2006/main" w="9525">
            <a:solidFill>
              <a:srgbClr val="BFF071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64849B-2C91-4DE8-A2DC-40F6A595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53000"/>
            <a:ext cx="10048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8"/>
                </a:solidFill>
              </a:defRPr>
            </a:pPr>
            <a:r>
              <a:rPr sz="1650" b="1">
                <a:solidFill>
                  <a:srgbClr val="071B18"/>
                </a:solidFill>
              </a:rPr>
              <a:t>Zaliczenie = poprawna operacja + mierzalny wynik + pakiet dowodowy</a:t>
            </a:r>
          </a:p>
        </p:txBody>
      </p:sp>
    </p:spTree>
    <p:extLst>
      <p:ext uri="{BB962C8B-B14F-4D97-AF65-F5344CB8AC3E}">
        <p14:creationId xmlns:p14="http://schemas.microsoft.com/office/powerpoint/2010/main" val="12447242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7EED241-5D7A-49FA-8E63-3412985F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PORTFOLIO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9B112-5F17-4ABA-A198-50509ED9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Czternaście ścieżek — biznes i technologia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601DB-B5C2-4295-B4E8-3CC53BC7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88236-9BC7-4978-A8FA-99FA03C3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CDA06B-F167-4B91-A94D-CC09F41B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03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E152E-BA86-4EB3-81B5-DD95450E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KURSY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17566-0680-44CC-88AB-D51F973E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B409D-F35D-4174-B192-9BE873AF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MODUŁY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513DC9-B0A2-4E52-B600-936AA38C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121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4F5FA-4AA3-4F9D-8D6A-E8B852D4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LEKCJE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ED1878-5979-44EE-BF11-ECE9F461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484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FD55B-7CF5-4066-A5EF-27E716F5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LAB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CE8E64-2B48-478C-898D-877F4D33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121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DE34BA-73D2-48EC-8736-DA591760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6D0AA6-177E-453A-8DD3-74E9584AA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121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735307-8D04-4EB3-9BFE-0E405DF9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HAN-01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A7299B-14C1-40A3-8776-9E2A2C48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1432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Handel i Magazyn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4BE5B-519A-4CB2-8F34-AE15FE5A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4330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CRM-01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A47CAB-CE18-465B-868F-625E4BC6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4330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CRM i sprzedaż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D83C61-601F-44F1-B279-4CE5A1B5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433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PIB-01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D2E294-071E-4D0A-B27C-EDF0A846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433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Projekty i Budżetowanie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ADB491-2DEB-4F76-944D-E2662327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4340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KIP-01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61DDA7-4507-4E48-8A51-EAA130DB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4340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Kadry i Płace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FAC400-094B-481E-AAEA-0101DEEF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ZZL-01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B7AFE6-2172-42DF-8B31-01337C59C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7434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ZZL i HR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ED8C49-2D88-447A-BF08-A90E0B90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4350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FK-01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A53AF7-F666-429B-A1E9-B0EC4442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14350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Księgowość i Finanse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C7606A-46DE-435A-B9FD-91DA1FA2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435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ST-01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124103-DBEE-4335-B0D2-5B92A1D7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5435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Środki trwałe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B17418-C6B5-473D-921F-9CB43C07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432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LEA-01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78E379-90DD-4201-89D9-7AD62E898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1432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Obsługa leasingów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4C2292-10D0-41A2-A465-84C12DA7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54330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BR-01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2A3B27C-FBE9-49DB-BAEB-4730CDE99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54330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enova365 w biurze rachunkowym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81FB189-19F4-414F-9679-A258372E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433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ADM-01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76724FF-9506-43FB-BD1B-320661A8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9433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Administrator enova365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004FF67-FBC4-4309-96E7-247EC2A6F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4340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SQL-01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CA6FDAB-A281-46EC-9095-0B0E4999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34340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SQL Server dla enova365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8A39EB2-F826-44AA-A1E7-32B7FE78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434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INF-01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9CB44EE-0901-41A6-A132-CF52F0F1A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7434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Infrastruktura pod enova365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DA2D8D3-3F85-4FA5-85CE-FE1E043B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INT-01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66B5CEC-0145-4DB7-BA91-4CB43421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14350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Integracje i API enova365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BABCC82-31C8-4903-94A4-35DC2F53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5435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2E9B1"/>
                </a:solidFill>
              </a:defRPr>
            </a:pPr>
            <a:r>
              <a:rPr sz="1125" b="1">
                <a:solidFill>
                  <a:srgbClr val="62E9B1"/>
                </a:solidFill>
              </a:rPr>
              <a:t>LOG-01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2CD4C92-3F27-4F50-9A65-BE2F01C3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543550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enova365 LogCenter w praktyce</a:t>
            </a:r>
          </a:p>
        </p:txBody>
      </p:sp>
    </p:spTree>
    <p:extLst>
      <p:ext uri="{BB962C8B-B14F-4D97-AF65-F5344CB8AC3E}">
        <p14:creationId xmlns:p14="http://schemas.microsoft.com/office/powerpoint/2010/main" val="7466324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AEC03BE-5A55-46CE-933C-F1224F77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HAN-01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FDC57-B603-459F-BD73-E644F548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Handel i Magazyn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E5E1F-9B8B-46DF-B008-95DC423D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DC026-6DD9-4553-849E-89E3D253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10F38-7A44-462C-B3CE-68E1FEEC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04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3D4C1D-8FE8-45D5-8484-FB987EE2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B8F76-E111-4BE1-A7C2-D4F54593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7A680-CC14-455A-BDA3-12AD6A95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96351-C797-44C5-A2FB-42F639D7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53B151-0CD1-472D-94EA-8E172941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A4437-4D37-4E55-88EA-C1A940ED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FDD070-7E6D-4DA0-974C-9CCEB314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551BBF-35C2-4ED9-8180-6639E962F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673896-ECB1-4570-A0B9-4A8D02465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FEDD0A-05AD-47ED-B9A7-507AE533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F8545B-C237-4309-9F5B-C3C6833D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Samodzielne przeprowadzenie procesu od kartoteki i zamówienia przez WZ i fakturę do należności, kosztu zasobu oraz marży.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F433ED-F0C2-45E6-8BE9-C4317104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696E47-52A4-4C9A-A4BA-66BD209C4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Mapa procesu i bezpieczne środowisko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34AE9C-4238-494E-AB11-D328F736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D064A5-DEFC-4AEE-B641-6DE2ECE1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Towary, usługi i kontrahenci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5AF4E1-2691-4D14-A610-0E7FD061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BF6956-1FF2-4A66-85B2-B86FB3F5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Magazyny, zasoby i dostępność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B535E0-81F7-4E77-BA3C-52475807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14ED2B-5BF4-40E2-A73D-83D821BB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Sprzedaż od oferty do faktury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0AE098-98C4-4E79-8EE4-25BBE831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B62313-7E82-47D9-AB01-BAFBED28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Zakupy i uzupełnianie zapasu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39A4E0-9A73-4C52-A37F-3CB70867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BFDDD5-D326-42E9-B182-471B91D8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Korekty, zwroty i inwentaryzacja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87A5B5-E3A5-4B3A-90DD-C7DBF1D8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8B64DF-3852-42EC-A3BF-E1FEB8C8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Ceny, koszt, marża i narzut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0AEECC-F5F7-46FA-9B39-1AF14F6C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854CC9B-0F04-4AAE-A6A8-0305EBE0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KSeF, e-commerce i integracje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55B34ED-DA93-4770-B5A8-B365842D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sprzedawcy, magazynierzy, księgowość i wdrożeniowcy</a:t>
            </a:r>
          </a:p>
        </p:txBody>
      </p:sp>
    </p:spTree>
    <p:extLst>
      <p:ext uri="{BB962C8B-B14F-4D97-AF65-F5344CB8AC3E}">
        <p14:creationId xmlns:p14="http://schemas.microsoft.com/office/powerpoint/2010/main" val="12786307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3362B09-BD85-48B2-B888-F87B47C8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CRM-01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FCFD9-0BBB-450A-9D94-21BDB29E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CRM i sprzedaż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B9594-2374-4588-B51F-C8EA2D5E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32C1F-B194-48D7-8B74-99DAD85E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9ABCA2-09FF-49B2-95CB-1B795338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05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E7C11-715C-4F3F-954D-963603B2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29337-34C2-4B88-BB73-65152149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CEC6C-AD08-43A6-A081-CA957FDD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CBC9A-5428-4526-8A22-7EBE5CA6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2523C-813D-4C7B-B85C-66D99DEF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663E9-42AC-4B16-A9AD-5480C882F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B45207-A71D-4719-9DBA-98BD892F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A0CD54-2BC5-4033-A043-C9787B2C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C57A05-A16C-45AA-A66F-E40F1E44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E70EE-BE1D-48FF-A37F-5548C57B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53D43-57F7-492A-8372-BBABAED3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Prowadzenie klienta 360° od kontaktu i leada przez transakcję, zadania i kampanię do dokumentów handlowych oraz wyniku lejka.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DA5D36-EB19-4596-8B1A-55A30314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DEF4CD-9174-469C-A25D-28BF0787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Klient 360° i osoby kontaktowe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F75CE6-EA5D-436D-A670-DB11C8C3F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E5CA97-793B-4AA1-98CE-4F5030F7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Zadania, zdarzenia i kalendarz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DB0422-0ABA-430A-9B44-73AD7E45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311C94-2ED3-468E-8997-9FF9019A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Leady i kwalifikacja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312E94-852D-4E1E-921A-744EDD21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5F9704-665B-452B-B164-B3CE38CE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Transakcje i lejek sprzedaży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09F13A-E74C-4DDE-AC9F-9F2FCE1D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36B8AA-B38B-4B9E-99DC-5005918E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Ofertowanie i powiązanie z Handlem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CBA8B8-679D-4274-9F82-CB8E2899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5889C9-A652-4E83-B9C1-929DB9D4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Kampanie i segmentacja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B4C75D4-E915-4007-923F-FAE66FB72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D263C0-635E-420E-AD25-796A5FB2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Teczki, załączniki i historia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E3D5A2A-8F65-4E22-9862-883F3CB2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94A665F-95A2-477F-8C89-C56F9C81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Automatyzacja, BI i higiena danych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1DAD46A-76E5-42C1-8824-852A114A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handlowcy, kierownicy sprzedaży, marketing i wdrożeniowcy</a:t>
            </a:r>
          </a:p>
        </p:txBody>
      </p:sp>
    </p:spTree>
    <p:extLst>
      <p:ext uri="{BB962C8B-B14F-4D97-AF65-F5344CB8AC3E}">
        <p14:creationId xmlns:p14="http://schemas.microsoft.com/office/powerpoint/2010/main" val="9276602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E2E481F-8B6B-421F-8862-6F4731F7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PIB-01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9CB67-91CC-4ABE-B900-3559DA01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Projekty i Budżetowanie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942C71-EDAD-452F-8211-311908D5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6AA35-0886-43A1-8893-6607397E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603CB-A92E-4651-822E-59325E2F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06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2FA59-9AF0-4CE3-961D-9533631B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7ABB96-768D-43EB-9168-C5197FEC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19850-41E7-4BF3-8ADA-A07B8075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963EF-846C-449B-9A9D-A56807D0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0D4B23-0DFA-4B49-BA4C-D87B2557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1C14B1-0BF9-495D-BEAB-57ACDCA3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B2E627-C6FE-4649-BE62-7821D7E0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7EB02-DDEB-406F-83AB-D9824312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25668-F814-4199-8E07-C5FF0ACE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AB89A-7C73-42D3-90A4-3059731CE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488BCB-89F0-4338-8031-70BB4488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Zbudowanie projektu i zatwierdzonego budżetu, przypisanie realizacji oraz wyjaśnienie odchyleń i rentowności.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BACCF2-6CF2-4EE4-BC18-9CA17802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D746A1-D690-4C49-9913-D71684C2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Struktura projektu i odpowiedzialność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311AE-EBD3-41CC-8900-A9A0A8EC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0D330C-7CE0-40D8-8F39-BF3AB8078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Definicje i struktura budżetu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D5428E-187F-4FC1-BDAB-EA9BABAE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7F5200-39C8-454B-B474-7F50EE2B1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Plan, zatwierdzanie i korekty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702CAB-E4C6-47D3-A04B-BB34F3FA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CDC6C5-93EC-4049-A3B3-1575EC51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Opis analityczny dokumentów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AD5407-E0CC-4B24-BD51-FA28ABAA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34EB74-B725-40F1-B19D-0B5D80B0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Koszty, przychody i przedpłaty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656F94-AD6A-47A8-AE17-F4284550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9A67EE-B65A-4E08-9810-08952A6F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Realizacja kasowa i wieloetapowa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B90FF5-A404-4692-BF2D-4A6D5C4BB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5CA679C-26EB-44C1-8700-BA24FEDB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Uprawnienia i centralizacja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0710DA5-08F5-4021-B99B-B244C04C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FCC788-7475-40AF-87FA-498ACDEE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Odchylenia, BI i rentowność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FBDA6B7-16E2-40B6-9A79-1CF64927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kierownicy projektów, controlling, finanse i wdrożeniowcy</a:t>
            </a:r>
          </a:p>
        </p:txBody>
      </p:sp>
    </p:spTree>
    <p:extLst>
      <p:ext uri="{BB962C8B-B14F-4D97-AF65-F5344CB8AC3E}">
        <p14:creationId xmlns:p14="http://schemas.microsoft.com/office/powerpoint/2010/main" val="6704303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784C5CF-068F-465A-93D1-1D5163BA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KIP-01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D0C2A-0F8D-4019-A42A-45C2652E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Kadry i Płace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821043-EA44-4F59-A93F-659F04A7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05C01-7323-4E20-B6CE-47B13456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E1FF5-2DB7-42B9-BE3E-4CA2182A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07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B625B6-4730-4413-A971-BA2CF150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B61330-FA4C-4F1F-B9C5-55498958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90602B-883E-426D-B76C-432E1A76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7EB78-1976-48B2-85A8-9A2D480E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40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0F78E0-A79F-4D3F-9A17-86966359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5B0B7-40ED-4C2B-87AB-1D7DB0A2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8FB83-3657-41C6-ADAE-9FA68A89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88880-5C3E-4419-8068-8A0CA605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9F808-C937-4B2D-B032-742897B0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4781FA-6F16-4549-A702-12CCA8E8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A43F1A-A3F7-44C9-AFD6-FC061465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Obsługa cyklu zatrudnienia, czasu pracy, nieobecności i naliczeń z kontrolą ZUS, PIT, rozrachunków i dekretacji.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257E9E-9686-49FC-9755-4045B8D9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2DF919-8912-4AA2-B029-390007EE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Konfiguracja i kartoteka pracownika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436E99-56B6-40D4-A799-2792E46A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415A41-D554-434B-B6EA-EB37B3BCF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Zatrudnienie i historia zmian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77EE4F-5FC7-4D2C-A691-472E90E0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92E20D-4101-4A0C-BE63-C0F52AD1F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Umowy cywilnoprawne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00CDF5-17CB-438D-9F2D-1B94923C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DC9A31-DA1F-48C2-AECC-024A2F2C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Kalendarze, czas pracy i RCP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DE2AE5-3787-431B-ABAF-D30447C3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1DF375-BC11-493E-AFAA-9A32AF5C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Nieobecności i limity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03A44A-F79F-444B-A97D-B20AFEF6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C66353-DE8E-442E-8172-EA354600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Elementy i algorytmy płacowe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8D9BCB-2BE3-4C8F-B295-D4CA873E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ADF71B-F529-4C60-8757-218921C8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Listy płac i naliczenia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F0FAEB1-4E07-45ED-9C98-11DAEE78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460C90-BBC4-4CB7-8BDF-064BC045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Korekty i przypadki szczególne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14FF7BC-CF86-4BFF-8696-08153F90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09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589E10-3642-479C-AC80-74E74ADA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ZUS, PIT, PFRON i PPK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45DDA1-7D43-4E76-BEDC-405C981B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C578A2D-906D-42C7-A9E3-654DC3FD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Pulpity HR i kontrola okresu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0F0EE14-C4B7-42F7-A0A8-AA921F8C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działy kadr i płac, HR, księgowość oraz wdrożeniowcy</a:t>
            </a:r>
          </a:p>
        </p:txBody>
      </p:sp>
    </p:spTree>
    <p:extLst>
      <p:ext uri="{BB962C8B-B14F-4D97-AF65-F5344CB8AC3E}">
        <p14:creationId xmlns:p14="http://schemas.microsoft.com/office/powerpoint/2010/main" val="10405333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A93C220-F8F1-469C-831F-CFE0A626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ZZL-01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A88AB5-D900-4B85-BD71-C6C6F00E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ZZL i HR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426766-756A-407F-AB1B-CC761465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31913-090D-4E1C-B6CB-FC68DBB5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7ABBB-3517-4826-A0D3-1119E24F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08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A3B5C-AD24-4607-9DD9-A462C0C5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5750B-520A-4AD0-B91D-A8882FE0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D3CB8-6781-47EC-AA2D-F68825F5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A6D6B0-85C4-436A-8F1D-1464A12A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D0BB7-668D-46F8-A10A-CF8E6AE3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36124-C538-4B08-9F7C-44D68277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1EC5D4-8E0E-4658-907A-CDF61C42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9F5D81-8E41-4208-980F-D4CE5DC1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235C33-E518-4947-9F4E-CA5BBA6D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1B0AC8-A31B-475D-A02E-3F52DB1E5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132EE1-0058-4E05-BF51-56B14CFF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Prowadzenie rekrutacji, onboardingu, kompetencji, szkoleń, ocen i analityki HR w kontrolowanym cyklu danych.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FE822D-BBB3-48E4-988A-6203F954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806733-9C8F-4D8C-9CD1-C939F73A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Struktura organizacyjna i stanowiska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FEC303-58F0-46DE-A970-285DA0F1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F699AE-8A63-4A21-959A-42607BD66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Rekrutacja i wakaty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EF72F2-E995-42D3-B696-17A111813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9F3B9C-F21E-4DD2-8F1B-7244AF0F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Onboarding i dokumentacja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EA7FD3-CA3A-4655-80C9-963B275C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300DB2-2ED9-4D9E-883C-EE2B7D46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Kompetencje i ścieżki rozwoju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C56D26-79F7-43C2-985E-97B90815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6A0258-2A91-40AF-AFBC-960BD9B73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Szkolenia, BHP i uprawnienia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CF1B43-E451-48DB-A5DC-D5816F7D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CB9061-FAF5-4381-998B-545FBE461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Oceny, cele i informacja zwrotna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119E4E-8522-486D-96E0-D33EC707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CAE862-A15A-4DA2-8137-D9F0D6B5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Offboarding i ochrona danych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9DB8AEA-AA42-4CAE-817C-956E3EFAF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524EFFB-EB04-4288-AA7D-69933511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Raporty HR i jakość danych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AE09346-0421-4081-A550-554E56E9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HR Business Partnerzy, menedżerowie, rekruterzy i administratorzy HR</a:t>
            </a:r>
          </a:p>
        </p:txBody>
      </p:sp>
    </p:spTree>
    <p:extLst>
      <p:ext uri="{BB962C8B-B14F-4D97-AF65-F5344CB8AC3E}">
        <p14:creationId xmlns:p14="http://schemas.microsoft.com/office/powerpoint/2010/main" val="16803335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4B90B6E-847C-44A1-A99D-AE1C4F67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FK-01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69F877-92E9-40D3-B21C-4FC511CA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Księgowość i Finanse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29D29-7940-4D2F-91CE-3D7EEF6A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3290F-71CC-43D0-967F-82DE65F4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250E8-1DB5-41BE-A262-89AC90D3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09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DD3B73-D999-42B0-A945-A9DB4C76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8D0910-C587-4076-84C8-4129E810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27708A-196F-4508-B67F-97762065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E8950-99AA-453A-A074-5664CCA1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40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7993D-8EB4-41B6-BEF5-9D172E27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C0E73-8141-4ED1-B682-79942BB0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E3C56-0048-4340-8950-504F1EDD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A4929E-FF24-45FF-80DE-DFE9C11F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6C9325-1090-4251-A864-909CB109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0DBE12-03B3-4F82-A48B-D925D898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2B2E8-1297-44AF-A71F-BEBF9921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Przejście od konfiguracji i dokumentu źródłowego przez VAT, dekret, rozrachunek i bank do kontrolowanego zamknięcia okresu.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D62275-3598-433C-A556-D815F29C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CAB1CC-19E2-49E7-AE1C-B028C97E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Konfiguracja księgi i okresów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BEAEFA-36E8-4588-95BB-ABC3E7DE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117315-6A0A-4B0A-AD3A-5BDA8D0C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Ewidencja dokumentów i VAT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BA9909-8501-492B-9A12-36A7CA00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4AE8FF-E33D-49EC-8284-EF4E376E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KSeF i kontrola dokumentów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AE98F7-1C9B-49AE-8BC8-FF171CAC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5B2390-DF9D-4B71-A158-3BF8CF016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Schematy księgowe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3EA00B-6650-4BFC-9C2E-3B390751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C8D78C-A0CE-4263-B11C-31A0DB30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Rozrachunki i kompensaty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3950BC-12D3-44A1-90F1-AC244618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C8F1A7-CE0A-4053-94E2-4FCA3E3D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Kasa, bank i EWB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E762CC-7B4D-43E2-ADEE-44F74809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47CDD8-E2BA-4DBC-9AC0-DB39E19F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Deklaracje i JPK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5DA44C6-3AC7-469A-AEEB-E2A34FEB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D3DC26E-5A21-406A-9363-34FDCA46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RMK i operacje okresowe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4411F9C-36B4-4673-879F-8C875171E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09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169072F-B0EA-498D-9352-104DB442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Sprawozdania i uzgodnienia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0B72CD3-43E3-4D33-9818-016AD28A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DFF4F00-29C7-4D1A-9952-F1694904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Zamknięcie miesiąca i roku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8FF19B6-DB18-4D6E-B58E-FE0D830D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księgowi, główni księgowi, kontrolerzy i wdrożeniowcy</a:t>
            </a:r>
          </a:p>
        </p:txBody>
      </p:sp>
    </p:spTree>
    <p:extLst>
      <p:ext uri="{BB962C8B-B14F-4D97-AF65-F5344CB8AC3E}">
        <p14:creationId xmlns:p14="http://schemas.microsoft.com/office/powerpoint/2010/main" val="1570013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A4B4EB9-E73A-4D60-8D65-FADA8A10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ST-01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3792B-6BFB-4503-9E6D-417938A8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Środki trwałe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67700-DF3F-4FF1-8011-BB236F22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C9443-400B-4A64-BCFC-1E6997F8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CA3538-9A10-4A95-991C-F2FC9E0A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10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44710-2527-4158-8617-62805B6B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605A5-F800-4CC4-A5BA-8518A4CD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AFC92-19FE-4195-9EEE-C416AC8D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76BF8-0717-4BEC-AA64-5669CEDB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D69447-8A5E-4B75-B0EF-DE3E701A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6B1CAD-301C-4ABE-80FC-E3A41EB7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B5A7B7-D64D-494F-86D0-BC50E464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30A2C3-6234-48B7-9373-BC46DB58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799D8-CD48-4A45-BCAC-FBF9B437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5D67C9-6512-403C-91F1-570FC99E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C62FA1-C635-4141-BEA7-9A7904F7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Prowadzenie kartoteki środka od zakupu i OT przez amortyzację oraz zmiany wartości do inwentaryzacji, likwidacji i JPK_ST_KR.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AF57B2-75A9-44EE-B73F-A5882A41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3487DE-7CE1-49ED-8C9A-2A445E908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Księga inwentarzowa i kartoteki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D074AD-08CC-4344-B0A8-FE6FF069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114485-41B4-4483-A5BB-49C002C85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Zakup, przyjęcie i OT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DD1E91-070A-40C3-9FB7-12944D5F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C3298D-222A-40FD-8D89-79E0B351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KŚT, miejsca i osoby odpowiedzialne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B37F51-9DB9-48DF-AFEA-B686D73D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D03510-1713-4172-8631-033C5C430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Amortyzacja bilansowa i podatkowa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E664E4-F0B6-4C4C-99AD-5F8E4442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83F68B-D891-45EF-9396-6A89E940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Zmiany wartości i modernizacje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B692DA-09CF-4D97-9A4C-AAFDF2FF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90A23D-7311-4359-8A19-48272B7B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Likwidacja, sprzedaż i przekazanie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F9D5F35-8BD3-4ADB-BD15-B3E1C0CBB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3A6BC95-4B4F-4FB0-98B8-D5CF36CB7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Inwentaryzacja i kody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3624CB-94F7-43C3-89A8-82F7305D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9511FB1-3468-4AF3-A2BC-A52F5F1D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JPK_ST_KR, MSR i uzgodnienie księgi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0A8DB4-42E5-4ABA-8065-244638A5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księgowość, administracja majątkiem, controlling i wdrożeniowcy</a:t>
            </a:r>
          </a:p>
        </p:txBody>
      </p:sp>
    </p:spTree>
    <p:extLst>
      <p:ext uri="{BB962C8B-B14F-4D97-AF65-F5344CB8AC3E}">
        <p14:creationId xmlns:p14="http://schemas.microsoft.com/office/powerpoint/2010/main" val="5765093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0AC5D42-7BDB-48E8-A4FB-76FF8DEF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LEA-01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ACA53-91E9-4E06-98B8-0EAB205F4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Obsługa leasingów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061996-F194-4F22-8F1A-64A7238FB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FC6718-A16B-420C-A565-98D090C2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7C0CB-1683-4F23-9471-64C79D19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11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E4DA1F-EAED-41B8-AC31-E320DE55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8F9AE-27C4-49A8-AA78-DA7785BF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D67F2-CC5D-4029-8401-F0573EAE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CFCEB-6AD3-4C87-8D28-4360B1C4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3B632-2340-4705-8A34-3CED6079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85C63F-383A-4E47-B63C-5D9CA8B12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BCA915-3913-4389-82AF-19A2CB41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9DB33-DC47-45EF-B620-2C03F31E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75291-EA97-476F-9CDC-73DA45EA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21A373-DFAE-49B3-B6D9-A3711264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6B262F-21E9-43C9-A802-08BA3CC8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Rejestracja umowy leasingowej według KSR, harmonogramu, rat, aneksów, limitów podatkowych, wykupu i powiązania z majątkiem.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212F00-6B73-4832-B8A3-488FE777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DAFFB6-8222-4ED9-82D5-9B562E68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Rodzaje leasingu i polityka ujęcia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6DA517-CE5A-4C96-B7F9-19C1CFA0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FECF11-8B32-4130-BAA3-6B37B0B9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Umowa i dane stron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A129C-7845-46BB-9475-AC3C2CF3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0357DF-B85D-4AD1-BAB6-0ADE5DC4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Harmonogram i kalkulacja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7070D5-7E82-4B80-94AB-C5104C77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217536-C960-4F6F-B7FB-909AB6C8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Naliczanie rat i dokumenty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ABAECD-96DE-4FE8-92E4-774FD4025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194405-F93E-4ED2-93CA-4FB9CE73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VAT i limity podatkowe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6E4E44-D315-495E-84AB-F22B8A059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0E018E-3643-4F03-BF98-6B0DADAD7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Powiązanie ze środkiem trwałym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F1F94A-9ADE-479B-8E95-5B51A663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FE4CD0-F0B5-40F5-AA04-1BA8A8BC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Aneksy, wykup i zakończenie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D16C31-A196-455D-863A-02C70125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665E217-C025-4D79-BE58-D4F372B1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Raporty, CRU i audyt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8D65F4D-E3EE-4036-B809-FE176AF5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księgowość, controlling, zarządzający flotą i wdrożeniowcy</a:t>
            </a:r>
          </a:p>
        </p:txBody>
      </p:sp>
    </p:spTree>
    <p:extLst>
      <p:ext uri="{BB962C8B-B14F-4D97-AF65-F5344CB8AC3E}">
        <p14:creationId xmlns:p14="http://schemas.microsoft.com/office/powerpoint/2010/main" val="164920360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5464B21-0E75-43AB-B5B1-AA43FE12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BR-01  /  FUNKCJONALNY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62BF4E-FE87-4C87-BE3E-742EAAC0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enova365 w biurze rachunkowym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F3F293-8165-472D-BA86-2E95F972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2FD5F3-4447-45FE-B13A-1CA0DBB4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F83607-99E1-41B6-861A-62505FCD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12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70820-394F-4C06-894C-B3D9F909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41FFC-E068-45D6-88B5-59A1DCA4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6F6A0-B2D0-48C3-9BC3-5A7BCA00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687B2-A80F-4E65-B264-930E18DE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40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D12E3A-39F3-44DB-A3D3-1565E0EAA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121D0-E9AF-457F-8C75-9F7546DA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40FA2-5820-4F02-B029-8B13CA67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4905C5-B220-4004-AC88-A794432C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14309C-5115-41A4-AD60-87D32C6D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5B46"/>
                </a:solidFill>
              </a:defRPr>
            </a:pPr>
            <a:r>
              <a:rPr sz="900" b="1">
                <a:solidFill>
                  <a:srgbClr val="0C5B46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0A3A61-321E-44EE-8B66-C573E932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B18"/>
                </a:solidFill>
              </a:defRPr>
            </a:pPr>
            <a:r>
              <a:rPr sz="2250" b="1">
                <a:solidFill>
                  <a:srgbClr val="071B18"/>
                </a:solidFill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F9DC5-DBB8-448E-9498-D065684F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8"/>
                </a:solidFill>
              </a:defRPr>
            </a:pPr>
            <a:r>
              <a:rPr sz="1500" b="1">
                <a:solidFill>
                  <a:srgbClr val="071B18"/>
                </a:solidFill>
              </a:rPr>
              <a:t>Standaryzacja pracy na wielu bazach: onboarding klienta, obieg dokumentów, KSeF/OCR/DMS, kontrola miesiąca, raportowanie i bezpieczne utrzymanie.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98B6C1-3692-48C5-81E8-1CB47E61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5103E3-5A91-44BC-BF57-A0B2BFEF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Model operacyjny biura i wiele baz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6F173-4AFC-48CA-AC92-01EFFA26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B601CA-CEA7-4602-B9B0-B649EF69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Wzorcowa baza i onboarding klienta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34CD3-B6F4-4007-B094-9896C52D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1F6BDD-8277-47FA-BAD6-CE349D29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Import dokumentów, KSeF, OCR i DMS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A61D99-39B4-48A5-801A-04B9BA54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9E9D62-6CDB-4DF5-A836-36A455A1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Pulpit Klienta Biura Rachunkowego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A18EA2-CE00-4E4F-9CAC-D652EB1D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782EAC-8535-444B-8935-C0C26B4D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Terminy, zadania i Workflow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FF06E1-24AD-4A67-BF94-B2E3E110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D69908-926A-493C-8F33-7C4CDA7E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Kontrola zamknięcia miesiąca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A8B2F4B-0036-40A0-BC31-8C87B7C5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119E6F-F131-44FA-BBB7-1B253EEB6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Podatki i raportowanie klienta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9A17B2-2F37-4652-8169-F4A5768B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8A3F70-F912-4317-A1AF-54D35BF1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Zbiorcze BI i obciążenie zespołu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113502F-3547-4BAC-8AD8-466C9CD2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09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557CD17-5BC9-4D46-9DF9-03451073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Bezpieczeństwo i aktualizacje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81E7CA7-9075-481C-84B3-BEFDB81F9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AEE0553-7F5F-405F-A14D-67964A29D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B18"/>
                </a:solidFill>
              </a:defRPr>
            </a:pPr>
            <a:r>
              <a:rPr sz="1275" b="1">
                <a:solidFill>
                  <a:srgbClr val="071B18"/>
                </a:solidFill>
              </a:rPr>
              <a:t>Incydenty i komunikacja z klientem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752C0C2-1208-4AC5-8A1B-A9389FAB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9706A"/>
                </a:solidFill>
              </a:defRPr>
            </a:pPr>
            <a:r>
              <a:rPr sz="1050" b="0">
                <a:solidFill>
                  <a:srgbClr val="59706A"/>
                </a:solidFill>
              </a:rPr>
              <a:t>Odbiorcy: właściciele biur, księgowi, opiekunowie klientów i administratorzy</a:t>
            </a:r>
          </a:p>
        </p:txBody>
      </p:sp>
    </p:spTree>
    <p:extLst>
      <p:ext uri="{BB962C8B-B14F-4D97-AF65-F5344CB8AC3E}">
        <p14:creationId xmlns:p14="http://schemas.microsoft.com/office/powerpoint/2010/main" val="19173745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C4840E2-55D3-4A1B-9E11-BBC3AE84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ADM-01  /  TECHNICZNY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7FAA8-D17B-4253-ADDE-4B2240B2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Administrator enova365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E133BD-C1AC-4AA6-99AE-028E090A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05E769-00B1-45A9-8BD9-81CA5113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5CCDE-002B-46EB-AE68-BCD1420F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13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26A6B-AED9-48B6-A882-8A4FEBE4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3B647B-806B-4B0E-81E1-4B4DC044B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EECBA3-6DD7-4E87-84CA-FC42B120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E900B8-8C47-4D61-BA3E-D1EE9F0AF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40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AD3BA6-56C8-4872-BF5D-208533C8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DE30A-2ACD-40BC-9769-FDD8AE7B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C3DA50-FE77-4163-8E41-87CDDE98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784C5-D942-4DD0-ADE0-44501BB3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E305F-328C-472F-9387-C05E8F46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EEF79D-DB83-421B-AAA5-125C0446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06AEF2-0999-4D2E-ADDE-73AEDC79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Bezpieczna instalacja, konfiguracja, aktualizacja, licencjonowanie, zarządzanie bazami i prawami oraz obsługa incydentów enova365.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A30D7-273D-4E0D-9E7E-6F489789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C7BA0-89E7-46FB-A8C2-C9D0A12F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Architektura 2606 i komponenty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639AE9-D03A-4DC9-836B-909BACB5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8D249E-0064-4C39-B3A3-68A2CDB4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Instalacja i konfiguracja środowiska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951012-664C-4D12-9ADD-9B5AB4E8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5CBCB1-EFB6-4EB2-AB30-04279E031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Bazy, master/slave i statusy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1C28BC-9563-4C05-8886-D6248A37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0DEDBF-5BE5-4C64-BB1E-5C6A4EF2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Licencje, operatorzy, role i prawa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F4EA0C-4459-4AE0-B3D4-D5CAB3CD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FDE7B3-52E1-4E26-8FB8-102010B6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Dodatki i zgodność wersji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794120-7E00-4D4D-AF51-0B03D0CD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248BFD-A8D7-4C6D-B7CB-F22F0738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Aktualizacja i plan wycofania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7F975E-E3C0-4D7A-83AD-7044C4A9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C34930-B888-40F5-B084-494571F8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Backup i odtwarzanie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62A1B98-7F42-4666-AB42-328CD7E9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C6181A-3805-421C-98E4-74C7BB57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WEB i serwer aplikacji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6E8396C-AAFC-47FE-BDA9-82A56194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09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AA1F10D-ED79-48FD-9C11-78511EB0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Diagnostyka i LogCenter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9B1C60D-8F29-47C0-A333-BF50FC2E9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F78E334-7FF8-4006-8284-DBA41E26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Runbook operacyjny i audyt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1BB5864-8AE7-4AD5-A291-794FF994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D7D3"/>
                </a:solidFill>
              </a:defRPr>
            </a:pPr>
            <a:r>
              <a:rPr sz="1050" b="0">
                <a:solidFill>
                  <a:srgbClr val="C9D7D3"/>
                </a:solidFill>
              </a:rPr>
              <a:t>Odbiorcy: administratorzy systemów, wdrożeniowcy i druga linia wsparcia</a:t>
            </a:r>
          </a:p>
        </p:txBody>
      </p:sp>
    </p:spTree>
    <p:extLst>
      <p:ext uri="{BB962C8B-B14F-4D97-AF65-F5344CB8AC3E}">
        <p14:creationId xmlns:p14="http://schemas.microsoft.com/office/powerpoint/2010/main" val="148351451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2B29FF0-EACF-4061-99C9-A8F44F09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SQL-01  /  TECHNICZNY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A9EF2F-76D9-4717-9F4E-06F322BC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SQL Server dla enova365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A56421-5805-488F-8B0F-1FE27D01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82D12-0165-4418-8BBB-C23E072FA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0F0EB-7BC5-4F9D-A227-5C1717B0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14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A0D0D-A3ED-4C2E-8968-379EF410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2186C-1704-4545-B51F-F21D2636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6BF80D-3091-4BF0-AE41-300B209C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0D3DED-5EE4-46BF-B401-BABCBE22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23B1D4-C2AA-4213-849D-0E17F647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C20969-1251-4DD3-9A3F-D3AF57BF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D5103-A12A-4BB9-95C9-3F2DDD92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4360A7-C90F-4C1B-8D2C-5AADA81D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26BE07-A5DA-42B6-B0C0-8E90375B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C393D-3363-4257-9DF0-92EAC45EE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C8C1C-02A6-44E9-AF68-A6D0BCA4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Utrzymanie instancji SQL dla enova365 z potwierdzonym backupem, integralnością, wydajnością, monitoringiem i planem odtwarzania.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B939BA-158E-42E0-96B8-0D744ECD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21A58-FAC5-4DCF-B5FB-172B2D60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Architektura, sizing i konfiguracja instancji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24CDA3-2E48-45DD-A5CF-9C35BF01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DABC1E-6D6A-4BA5-9D7D-B68AA596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Pliki, tempdb i wzrost baz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192D3B-BA0E-463B-BFD0-3F22D7B6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65F5AE-9932-40AC-BBCF-6E911C25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Backup, VERIFYONLY i restore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216862-FF70-4534-9A82-F6E9BC0A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193249-D800-47EC-B9C3-B13650A74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DBCC CHECKDB i integralność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CA6167-9623-4035-B3C0-504CBFDB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6A821E-D169-4D6C-B3A1-EE9DC653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Indeksy, statystyki i plany zapytań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976E66-38AB-4953-A54F-55F2D600F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0C5A57-2D69-4D9D-96B1-906704B7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Blokady, waity i timeouty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077007-B0B9-4112-9BFB-BD8DE4C0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2141DF-3961-4B4A-BADF-BEF37DC9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SQL Agent, monitoring i alerty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417AA7B-1ABB-46BA-83BC-8B98F706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7C5C43D-776D-4B9E-A917-6B86178E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Bezpieczeństwo, DR i runbook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C176F5-FD75-4A54-9C0A-E7EA7531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D7D3"/>
                </a:solidFill>
              </a:defRPr>
            </a:pPr>
            <a:r>
              <a:rPr sz="1050" b="0">
                <a:solidFill>
                  <a:srgbClr val="C9D7D3"/>
                </a:solidFill>
              </a:rPr>
              <a:t>Odbiorcy: administratorzy SQL, administratorzy enova365 i druga linia wsparcia</a:t>
            </a:r>
          </a:p>
        </p:txBody>
      </p:sp>
    </p:spTree>
    <p:extLst>
      <p:ext uri="{BB962C8B-B14F-4D97-AF65-F5344CB8AC3E}">
        <p14:creationId xmlns:p14="http://schemas.microsoft.com/office/powerpoint/2010/main" val="191701419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EBB1A79-21E0-457A-AD4D-3F6DCA2E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INF-01  /  TECHNICZNY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1CABD8-64DB-4F52-919E-946B99EDD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Infrastruktura pod enova365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BA49C-4C2F-4078-8B54-29CE927F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1804F-46AE-4B22-BA3F-77A71030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CE331-487B-4E19-BCD4-15EA4A9F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15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C0406D-FBC8-4B38-A339-7B3A9BCA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49530-9BAB-4C1D-AC02-D3E48BFC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81B9FE-66FE-4112-9CB5-E4DE20FE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065E23-8CBE-4334-8521-1A112B34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C03B38-43FA-4A50-A75E-ED4B0D25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EB165-8053-455C-A3AC-F31D6ED0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DD586F-CFF3-4710-BE0F-7C537A77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7BD257-2ACD-4A51-AD47-9F11C7A60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7DAA0-7682-41E9-887C-BF748EC7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66ABA8-F325-406A-BA8B-F7B9D9FBB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9DA770-3F65-4F75-891A-C9082726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Zaprojektowanie i utrzymanie bezpiecznej infrastruktury Desktop/WEB/API z TLS, monitoringiem, wysoką dostępnością i planem DR.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608D6F-F2FF-4FB2-81AB-AECB26D1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407CB4-D19D-42AC-B17D-5C2968FD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Topologia i odpowiedzialność komponentów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9F431F-BFF3-4123-B28A-BC547A1C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272AAD-62DC-43F9-92DD-0BF8D22F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Windows, Linux i konta usługowe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82E45B-31C5-4D95-B3E8-8634196B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654288-45BA-4794-9251-4D742F8F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DNS, certyfikaty, TLS i reverse proxy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7987C2-5470-43D9-8213-99C1A2C5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E19F6-EEA7-49D0-9103-84FD6BA0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Serwer aplikacji, CommHub i orkiestrator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F6B410-0F6F-4E85-93F1-717C8E4B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A5CC76-CDAE-438A-91BB-47DDE5FA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Healthcheck i monitoring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4EBB11-E7C3-4A9D-AFC7-CB4D2CD4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86E99D-9546-4F2A-B969-01DC7EF5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Wydajność i testy obciążeniowe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6FE9F6-104C-418A-8CFD-F1BB891B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8F1FC5-D346-44AC-89F5-22BEC8F9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Wysoka dostępność i ciągłość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EB4807B-367F-43BD-A8E4-1E0003E7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1F87661-4DAA-4ADA-9DEE-4E5709AD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Disaster Recovery i utrzymanie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2F7D300-10AC-486D-B597-D8D043F5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D7D3"/>
                </a:solidFill>
              </a:defRPr>
            </a:pPr>
            <a:r>
              <a:rPr sz="1050" b="0">
                <a:solidFill>
                  <a:srgbClr val="C9D7D3"/>
                </a:solidFill>
              </a:rPr>
              <a:t>Odbiorcy: administratorzy Windows/Linux, DevOps, architekci i partnerzy wdrożeniowi</a:t>
            </a:r>
          </a:p>
        </p:txBody>
      </p:sp>
    </p:spTree>
    <p:extLst>
      <p:ext uri="{BB962C8B-B14F-4D97-AF65-F5344CB8AC3E}">
        <p14:creationId xmlns:p14="http://schemas.microsoft.com/office/powerpoint/2010/main" val="119757717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3D1276F-7750-4128-8FE5-F6B38A16E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INT-01  /  TECHNICZNY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5A41D-3356-42D4-981A-9E27C7E0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Integracje i API enova365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47610-A86C-4E6A-A6DB-C507E596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52B40-FE1A-4324-B77E-A0F662AD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7AB976-0579-4AEB-B386-872633D2F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16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412E7-4971-4856-8794-F93ABE07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D8BD13-CA2F-4797-9BA7-BAF8B0E9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BA5D35-4DF8-4A14-B7AF-0D2B4F47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078889-8940-4BE5-AD5E-193A6B0E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6A50F-9B43-4DC7-B124-D100249E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A7E632-3CED-4790-B74D-7389DC99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157077-2057-40A5-A7BF-F3695E09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5685C-2DB2-42DC-ABD5-7FD457DC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B90DDA-A887-4588-9DA3-DA175E24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A4A6C9-9669-417D-B514-E6B6966E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F953C-3AA8-4CAB-858D-CF1958B66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Projektowanie niezawodnej wymiany danych przez API, XML, Integrator i komunikaty branżowe z idempotencją, monitoringiem oraz obsługą błędów.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6DF6C-87D3-42F9-A1A1-B56B9AEB5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115E70-78BD-437D-8870-037C675E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Granice systemów i kontrakt danych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C150DA-F799-4F92-AF9F-98011BDD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7331AF-F6D4-4105-86E4-EC47A268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Identyfikatory i idempotencja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6E140A-2A69-4301-B1C0-A188EEA9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BB8F2E-AEA5-4640-9F37-2E970FFB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Import i eksport XML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EEB00E-A054-4120-8F25-D69C6A71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6701FC-62C6-444F-9254-0680EE20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Integrator i EDI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A85D39-FEA3-4E7D-8EE1-12990C31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6D2EAA-9417-4233-AA20-AC796DC6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WebApi i autoryzacja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3EF03A-CDE5-44AC-964F-D23AA8AF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BE08DB-A06D-4071-8AD4-EC58C38D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E-commerce, kurierzy i banki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06907E-8BC6-48D0-806D-2E502987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804459-064C-470B-9A27-935543CD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KSeF i usługi zewnętrzne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943F454-4407-44C3-A1F5-D7315302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73EB425-4FB4-4CCE-B738-089C4C2E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Kolejki, monitoring i testy kontraktowe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4F370B0-9077-4A7E-80BC-F960317F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D7D3"/>
                </a:solidFill>
              </a:defRPr>
            </a:pPr>
            <a:r>
              <a:rPr sz="1050" b="0">
                <a:solidFill>
                  <a:srgbClr val="C9D7D3"/>
                </a:solidFill>
              </a:rPr>
              <a:t>Odbiorcy: developerzy, architekci integracji, wdrożeniowcy i administratorzy</a:t>
            </a:r>
          </a:p>
        </p:txBody>
      </p:sp>
    </p:spTree>
    <p:extLst>
      <p:ext uri="{BB962C8B-B14F-4D97-AF65-F5344CB8AC3E}">
        <p14:creationId xmlns:p14="http://schemas.microsoft.com/office/powerpoint/2010/main" val="140292503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B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417EF6-2216-4654-822E-F313E704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LOG-01  /  TECHNICZNY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89EE7-B87D-4816-B4C8-4BE1B4742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enova365 LogCenter w praktyce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F80B0-DD95-4297-9810-6FEBCC76D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5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7A2CE-BFC0-4B05-86D5-3CD72F80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FC341-4AB8-4FFA-944B-BF84C95F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17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35C00B-FFE0-4368-8F0F-0977752F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MODUŁY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6C60A-2EB1-42BE-A2A4-A21DDBB4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1EFFE-DC47-403D-A87A-532CB5C7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LEKCJE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333DC-5165-4387-B135-DF3875B8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36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2B0452-4563-4AE6-9E9F-B56FAE11C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LAB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A215C2-AB46-43F7-963B-B66EAB27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36E28-98BF-4FEC-83FC-19668492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QUIZ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6E330-3D80-49E4-A8D6-DC78C928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B16F68-64FF-4143-8B2A-66D6F63D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952625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2E9B1"/>
                </a:solidFill>
              </a:defRPr>
            </a:pPr>
            <a:r>
              <a:rPr sz="900" b="1">
                <a:solidFill>
                  <a:srgbClr val="62E9B1"/>
                </a:solidFill>
              </a:rPr>
              <a:t>FILMY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70B394-6329-43C0-9B91-1EA08274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9075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36A75-6727-472B-B011-3E06A1AD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03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Samodzielne wdrożenie i wykorzystanie Log Center r15: od źródła logu, przez wersjonowane reguły interpretacji i korelację wielu komponentów, do bezpiecznego pakietu dowodowego i runbooku.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8B8F3-9AE3-4DED-A78D-3FC12EF7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6C87D3-65C6-4771-BB03-60CB4344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Architektura i bezpieczne wdrożenie Log Center r15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AF37C2-9CEE-4C83-AF1D-AC47EC30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04C677-66DB-462C-8CEE-7641F349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Źródła danych, bazy i jakość logów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D277E3-1762-4AD3-B5B3-B677D11C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C21F03-5468-4B82-AA98-A25BCF21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Nawigacja, filtry i redukcja szumu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00F87D-29B4-4DBA-AFB4-1AEDB2F6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AD7008-90AA-429A-B549-394CB40C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Repozytorium opisów zdarzeń r15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9F1E15-C0F2-4393-8187-4B6CBDBD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3A71BF-9A9E-4559-8ECC-1A70DC899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67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Korelacja sesji, procesów i SQL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4022AE-D921-44EE-8A78-AD1881E2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4C2E77-41F6-4788-90DD-A28E614A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Infrastruktura, bezpieczeństwo i WebAPI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D24C4E-52D0-4171-B9AF-6F726539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7ACCCB-7DD7-4764-AFC8-1D0AFE9B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529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Błędy dodatków, ORM i zadań cyklicznych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0CA5451-AC73-4CA9-88B1-66A49E27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1834D54-016E-4641-AC05-FA602CCB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Pakiet dowodowy, anonimizacja i eskalacja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573AC44-8903-48A4-ABA5-8EA76949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2E9B1"/>
                </a:solidFill>
              </a:defRPr>
            </a:pPr>
            <a:r>
              <a:rPr sz="975" b="1">
                <a:solidFill>
                  <a:srgbClr val="62E9B1"/>
                </a:solidFill>
              </a:rPr>
              <a:t>09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D031595-6DCC-4FA5-999C-B5EF6319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29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Utrzymanie r15, runbook i postmortem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D9DA121-5291-46A1-B7BF-0531777C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D7D3"/>
                </a:solidFill>
              </a:defRPr>
            </a:pPr>
            <a:r>
              <a:rPr sz="1050" b="0">
                <a:solidFill>
                  <a:srgbClr val="C9D7D3"/>
                </a:solidFill>
              </a:rPr>
              <a:t>Odbiorcy: administratorzy, support L2/L3, developerzy dodatków i zespoły utrzymania</a:t>
            </a:r>
          </a:p>
        </p:txBody>
      </p:sp>
    </p:spTree>
    <p:extLst>
      <p:ext uri="{BB962C8B-B14F-4D97-AF65-F5344CB8AC3E}">
        <p14:creationId xmlns:p14="http://schemas.microsoft.com/office/powerpoint/2010/main" val="102294795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42D0EA-B791-4C5C-A7B8-EB119B03D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5B46"/>
                </a:solidFill>
              </a:defRPr>
            </a:pPr>
            <a:r>
              <a:rPr sz="975" b="1">
                <a:solidFill>
                  <a:srgbClr val="0C5B46"/>
                </a:solidFill>
              </a:rPr>
              <a:t>PRODUKCJA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3ABEE4-DB9D-4570-BA3E-613E973D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18"/>
                </a:solidFill>
              </a:defRPr>
            </a:pPr>
            <a:r>
              <a:rPr sz="2925" b="1">
                <a:solidFill>
                  <a:srgbClr val="071B18"/>
                </a:solidFill>
              </a:rPr>
              <a:t>Od programu do opublikowanej lekcji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1AE887-84CF-4CF0-8BD3-54766435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FEEEEA-5B97-43FE-BEC1-A34B2C8A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ERPOLOGIA  /  AKADEMIA ENOVA365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5607D-0D42-403C-BC1C-F1CF9E07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6362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9706A"/>
                </a:solidFill>
              </a:defRPr>
            </a:pPr>
            <a:r>
              <a:rPr sz="900" b="1">
                <a:solidFill>
                  <a:srgbClr val="59706A"/>
                </a:solidFill>
              </a:rPr>
              <a:t>18  •  BASELINE 2606.1.2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2C668-ABA6-45B4-9B3F-C715A624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C5B46"/>
                </a:solidFill>
              </a:defRPr>
            </a:pPr>
            <a:r>
              <a:rPr sz="1350" b="1">
                <a:solidFill>
                  <a:srgbClr val="0C5B46"/>
                </a:solidFill>
              </a:rPr>
              <a:t>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9FFA2-7A2D-42E6-A62E-3B9EDDD7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0478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8"/>
                </a:solidFill>
              </a:defRPr>
            </a:pPr>
            <a:r>
              <a:rPr sz="1650" b="1">
                <a:solidFill>
                  <a:srgbClr val="071B18"/>
                </a:solidFill>
              </a:rPr>
              <a:t>Walidacja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9C423-A102-4750-B24F-BA2BE5FA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47875"/>
            <a:ext cx="7477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706A"/>
                </a:solidFill>
              </a:defRPr>
            </a:pPr>
            <a:r>
              <a:rPr sz="1350" b="0">
                <a:solidFill>
                  <a:srgbClr val="59706A"/>
                </a:solidFill>
              </a:rPr>
              <a:t>przypadek demo i oczekiwany wynik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A37CF-108E-4F3E-8CE7-1B964D09F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43175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C289EA-4848-4226-BCC0-D1EA1123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177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C5B46"/>
                </a:solidFill>
              </a:defRPr>
            </a:pPr>
            <a:r>
              <a:rPr sz="1350" b="1">
                <a:solidFill>
                  <a:srgbClr val="0C5B46"/>
                </a:solidFill>
              </a:rPr>
              <a:t>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D8F8E0-3B70-426B-B19A-461E90F0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7717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8"/>
                </a:solidFill>
              </a:defRPr>
            </a:pPr>
            <a:r>
              <a:rPr sz="1650" b="1">
                <a:solidFill>
                  <a:srgbClr val="071B18"/>
                </a:solidFill>
              </a:rPr>
              <a:t>Nagranie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3878BF-43B1-4802-9467-569BE0C2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771775"/>
            <a:ext cx="7477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706A"/>
                </a:solidFill>
              </a:defRPr>
            </a:pPr>
            <a:r>
              <a:rPr sz="1350" b="0">
                <a:solidFill>
                  <a:srgbClr val="59706A"/>
                </a:solidFill>
              </a:rPr>
              <a:t>capture ekranu 1440p bez danych wrażliwych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0E6AEE-2C95-461F-B07F-F2DBA6CF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67075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24B34-6DD1-4EF2-91B5-8EA8C311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9567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C5B46"/>
                </a:solidFill>
              </a:defRPr>
            </a:pPr>
            <a:r>
              <a:rPr sz="1350" b="1">
                <a:solidFill>
                  <a:srgbClr val="0C5B46"/>
                </a:solidFill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BC1E4C-1E80-4E48-83B6-05BAE4F3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956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8"/>
                </a:solidFill>
              </a:defRPr>
            </a:pPr>
            <a:r>
              <a:rPr sz="1650" b="1">
                <a:solidFill>
                  <a:srgbClr val="071B18"/>
                </a:solidFill>
              </a:rPr>
              <a:t>Narracja AI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A38CF5-0C4A-4E5C-89CD-C2D78AAD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95675"/>
            <a:ext cx="7477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706A"/>
                </a:solidFill>
              </a:defRPr>
            </a:pPr>
            <a:r>
              <a:rPr sz="1350" b="0">
                <a:solidFill>
                  <a:srgbClr val="59706A"/>
                </a:solidFill>
              </a:rPr>
              <a:t>audio, transkrypcja i wymowa terminów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C5AEF1-2418-4B7D-8547-2FFA99DB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90975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D01231-3CEB-4532-BD02-A2736EE4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1957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C5B46"/>
                </a:solidFill>
              </a:defRPr>
            </a:pPr>
            <a:r>
              <a:rPr sz="1350" b="1">
                <a:solidFill>
                  <a:srgbClr val="0C5B46"/>
                </a:solidFill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2B1F1E-08E1-44F3-B6E4-439CA096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195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8"/>
                </a:solidFill>
              </a:defRPr>
            </a:pPr>
            <a:r>
              <a:rPr sz="1650" b="1">
                <a:solidFill>
                  <a:srgbClr val="071B18"/>
                </a:solidFill>
              </a:rPr>
              <a:t>Montaż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375A97-6152-47D3-BFF8-2F1D4B4A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219575"/>
            <a:ext cx="7477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706A"/>
                </a:solidFill>
              </a:defRPr>
            </a:pPr>
            <a:r>
              <a:rPr sz="1350" b="0">
                <a:solidFill>
                  <a:srgbClr val="59706A"/>
                </a:solidFill>
              </a:rPr>
              <a:t>MP4, VTT/SRT i plansze kontrolne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75ECC9-D439-4247-99D1-EE6B499E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714875"/>
            <a:ext cx="966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9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3F4637-E272-48B8-89E7-04BC875B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43475"/>
            <a:ext cx="42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C5B46"/>
                </a:solidFill>
              </a:defRPr>
            </a:pPr>
            <a:r>
              <a:rPr sz="1350" b="1">
                <a:solidFill>
                  <a:srgbClr val="0C5B46"/>
                </a:solidFill>
              </a:rPr>
              <a:t>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97EC49-FDFA-4E1E-B62B-2BF2C029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434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8"/>
                </a:solidFill>
              </a:defRPr>
            </a:pPr>
            <a:r>
              <a:rPr sz="1650" b="1">
                <a:solidFill>
                  <a:srgbClr val="071B18"/>
                </a:solidFill>
              </a:rPr>
              <a:t>Publikacja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EBD170-0D48-47C0-906C-2CD7D8534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43475"/>
            <a:ext cx="7477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706A"/>
                </a:solidFill>
              </a:defRPr>
            </a:pPr>
            <a:r>
              <a:rPr sz="1350" b="0">
                <a:solidFill>
                  <a:srgbClr val="59706A"/>
                </a:solidFill>
              </a:rPr>
              <a:t>wersja, źródła, quiz i data przeglądu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6FCFCE-5E84-4E73-8D20-3FBFB339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239375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BFF071"/>
          </a:solidFill>
          <a:ln xmlns:a="http://schemas.openxmlformats.org/drawingml/2006/main" w="9525">
            <a:solidFill>
              <a:srgbClr val="BFF07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0F5F2A-905A-461C-B67B-0446116A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76925"/>
            <a:ext cx="9763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71B18"/>
                </a:solidFill>
              </a:defRPr>
            </a:pPr>
            <a:r>
              <a:rPr sz="1425" b="1">
                <a:solidFill>
                  <a:srgbClr val="071B18"/>
                </a:solidFill>
              </a:rPr>
              <a:t>Kolejny krok: seryjne nagrania ekranowe według priorytetu sprzedażowego.</a:t>
            </a:r>
          </a:p>
        </p:txBody>
      </p:sp>
    </p:spTree>
    <p:extLst>
      <p:ext uri="{BB962C8B-B14F-4D97-AF65-F5344CB8AC3E}">
        <p14:creationId xmlns:p14="http://schemas.microsoft.com/office/powerpoint/2010/main" val="11414162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2026-09-02T14:42:43.4090000Z</dcterms:created>
  <dcterms:modified xsi:type="dcterms:W3CDTF">2026-09-02T14:42:43.4090000Z</dcterms:modified>
</coreProperties>
</file>